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318" r:id="rId2"/>
    <p:sldId id="257" r:id="rId3"/>
    <p:sldId id="258" r:id="rId4"/>
    <p:sldId id="262" r:id="rId5"/>
    <p:sldId id="261" r:id="rId6"/>
    <p:sldId id="263" r:id="rId7"/>
    <p:sldId id="264" r:id="rId8"/>
    <p:sldId id="260" r:id="rId9"/>
    <p:sldId id="265" r:id="rId10"/>
    <p:sldId id="266" r:id="rId11"/>
    <p:sldId id="267" r:id="rId12"/>
    <p:sldId id="268" r:id="rId13"/>
    <p:sldId id="270" r:id="rId14"/>
    <p:sldId id="272" r:id="rId15"/>
    <p:sldId id="273" r:id="rId16"/>
    <p:sldId id="275" r:id="rId17"/>
    <p:sldId id="279"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3"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10" r:id="rId51"/>
    <p:sldId id="311" r:id="rId52"/>
    <p:sldId id="312" r:id="rId53"/>
    <p:sldId id="313" r:id="rId54"/>
    <p:sldId id="314" r:id="rId55"/>
    <p:sldId id="317" r:id="rId56"/>
  </p:sldIdLst>
  <p:sldSz cx="10801350" cy="7200900"/>
  <p:notesSz cx="6858000" cy="9144000"/>
  <p:defaultTextStyle>
    <a:defPPr>
      <a:defRPr lang="es-VE"/>
    </a:defPPr>
    <a:lvl1pPr marL="0" algn="l" defTabSz="1028700" rtl="0" eaLnBrk="1" latinLnBrk="0" hangingPunct="1">
      <a:defRPr sz="2000" kern="1200">
        <a:solidFill>
          <a:schemeClr val="tx1"/>
        </a:solidFill>
        <a:latin typeface="+mn-lt"/>
        <a:ea typeface="+mn-ea"/>
        <a:cs typeface="+mn-cs"/>
      </a:defRPr>
    </a:lvl1pPr>
    <a:lvl2pPr marL="514350" algn="l" defTabSz="1028700" rtl="0" eaLnBrk="1" latinLnBrk="0" hangingPunct="1">
      <a:defRPr sz="2000" kern="1200">
        <a:solidFill>
          <a:schemeClr val="tx1"/>
        </a:solidFill>
        <a:latin typeface="+mn-lt"/>
        <a:ea typeface="+mn-ea"/>
        <a:cs typeface="+mn-cs"/>
      </a:defRPr>
    </a:lvl2pPr>
    <a:lvl3pPr marL="1028700" algn="l" defTabSz="1028700" rtl="0" eaLnBrk="1" latinLnBrk="0" hangingPunct="1">
      <a:defRPr sz="2000" kern="1200">
        <a:solidFill>
          <a:schemeClr val="tx1"/>
        </a:solidFill>
        <a:latin typeface="+mn-lt"/>
        <a:ea typeface="+mn-ea"/>
        <a:cs typeface="+mn-cs"/>
      </a:defRPr>
    </a:lvl3pPr>
    <a:lvl4pPr marL="1543050" algn="l" defTabSz="1028700" rtl="0" eaLnBrk="1" latinLnBrk="0" hangingPunct="1">
      <a:defRPr sz="2000" kern="1200">
        <a:solidFill>
          <a:schemeClr val="tx1"/>
        </a:solidFill>
        <a:latin typeface="+mn-lt"/>
        <a:ea typeface="+mn-ea"/>
        <a:cs typeface="+mn-cs"/>
      </a:defRPr>
    </a:lvl4pPr>
    <a:lvl5pPr marL="2057400" algn="l" defTabSz="1028700" rtl="0" eaLnBrk="1" latinLnBrk="0" hangingPunct="1">
      <a:defRPr sz="2000" kern="1200">
        <a:solidFill>
          <a:schemeClr val="tx1"/>
        </a:solidFill>
        <a:latin typeface="+mn-lt"/>
        <a:ea typeface="+mn-ea"/>
        <a:cs typeface="+mn-cs"/>
      </a:defRPr>
    </a:lvl5pPr>
    <a:lvl6pPr marL="2571750" algn="l" defTabSz="1028700" rtl="0" eaLnBrk="1" latinLnBrk="0" hangingPunct="1">
      <a:defRPr sz="2000" kern="1200">
        <a:solidFill>
          <a:schemeClr val="tx1"/>
        </a:solidFill>
        <a:latin typeface="+mn-lt"/>
        <a:ea typeface="+mn-ea"/>
        <a:cs typeface="+mn-cs"/>
      </a:defRPr>
    </a:lvl6pPr>
    <a:lvl7pPr marL="3086100" algn="l" defTabSz="1028700" rtl="0" eaLnBrk="1" latinLnBrk="0" hangingPunct="1">
      <a:defRPr sz="2000" kern="1200">
        <a:solidFill>
          <a:schemeClr val="tx1"/>
        </a:solidFill>
        <a:latin typeface="+mn-lt"/>
        <a:ea typeface="+mn-ea"/>
        <a:cs typeface="+mn-cs"/>
      </a:defRPr>
    </a:lvl7pPr>
    <a:lvl8pPr marL="3600450" algn="l" defTabSz="1028700" rtl="0" eaLnBrk="1" latinLnBrk="0" hangingPunct="1">
      <a:defRPr sz="2000" kern="1200">
        <a:solidFill>
          <a:schemeClr val="tx1"/>
        </a:solidFill>
        <a:latin typeface="+mn-lt"/>
        <a:ea typeface="+mn-ea"/>
        <a:cs typeface="+mn-cs"/>
      </a:defRPr>
    </a:lvl8pPr>
    <a:lvl9pPr marL="4114800" algn="l" defTabSz="1028700"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8">
          <p15:clr>
            <a:srgbClr val="A4A3A4"/>
          </p15:clr>
        </p15:guide>
        <p15:guide id="2" pos="34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195" autoAdjust="0"/>
    <p:restoredTop sz="94660"/>
  </p:normalViewPr>
  <p:slideViewPr>
    <p:cSldViewPr>
      <p:cViewPr varScale="1">
        <p:scale>
          <a:sx n="77" d="100"/>
          <a:sy n="77" d="100"/>
        </p:scale>
        <p:origin x="570" y="54"/>
      </p:cViewPr>
      <p:guideLst>
        <p:guide orient="horz" pos="2268"/>
        <p:guide pos="340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897354"/>
            <a:ext cx="10809724"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2870" tIns="51435" rIns="102870" bIns="51435" anchor="ctr"/>
          <a:lstStyle/>
          <a:p>
            <a:pPr algn="ctr" eaLnBrk="1" latinLnBrk="0" hangingPunct="1"/>
            <a:endParaRPr kumimoji="0" lang="en-US"/>
          </a:p>
        </p:txBody>
      </p:sp>
      <p:sp>
        <p:nvSpPr>
          <p:cNvPr id="9" name="8 Título"/>
          <p:cNvSpPr>
            <a:spLocks noGrp="1"/>
          </p:cNvSpPr>
          <p:nvPr>
            <p:ph type="ctrTitle"/>
          </p:nvPr>
        </p:nvSpPr>
        <p:spPr>
          <a:xfrm>
            <a:off x="810101" y="1840232"/>
            <a:ext cx="9181148" cy="1921249"/>
          </a:xfrm>
        </p:spPr>
        <p:txBody>
          <a:bodyPr vert="horz" anchor="b">
            <a:normAutofit/>
            <a:scene3d>
              <a:camera prst="orthographicFront"/>
              <a:lightRig rig="soft" dir="t"/>
            </a:scene3d>
            <a:sp3d prstMaterial="softEdge">
              <a:bevelT w="25400" h="25400"/>
            </a:sp3d>
          </a:bodyPr>
          <a:lstStyle>
            <a:lvl1pPr algn="r">
              <a:defRPr sz="5400" b="1">
                <a:solidFill>
                  <a:schemeClr val="tx2"/>
                </a:solidFill>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810101" y="3792187"/>
            <a:ext cx="9181148" cy="1259689"/>
          </a:xfrm>
        </p:spPr>
        <p:txBody>
          <a:bodyPr lIns="51435" rIns="51435"/>
          <a:lstStyle>
            <a:lvl1pPr marL="0" marR="72009" indent="0" algn="r">
              <a:buNone/>
              <a:defRPr>
                <a:solidFill>
                  <a:schemeClr val="tx2"/>
                </a:solidFill>
              </a:defRPr>
            </a:lvl1pPr>
            <a:lvl2pPr marL="514350" indent="0" algn="ctr">
              <a:buNone/>
            </a:lvl2pPr>
            <a:lvl3pPr marL="1028700" indent="0" algn="ctr">
              <a:buNone/>
            </a:lvl3pPr>
            <a:lvl4pPr marL="1543050" indent="0" algn="ctr">
              <a:buNone/>
            </a:lvl4pPr>
            <a:lvl5pPr marL="2057400" indent="0" algn="ctr">
              <a:buNone/>
            </a:lvl5pPr>
            <a:lvl6pPr marL="2571750" indent="0" algn="ctr">
              <a:buNone/>
            </a:lvl6pPr>
            <a:lvl7pPr marL="3086100" indent="0" algn="ctr">
              <a:buNone/>
            </a:lvl7pPr>
            <a:lvl8pPr marL="3600450" indent="0" algn="ctr">
              <a:buNone/>
            </a:lvl8pPr>
            <a:lvl9pPr marL="4114800" indent="0" algn="ctr">
              <a:buNone/>
            </a:lvl9pPr>
            <a:extLst/>
          </a:lstStyle>
          <a:p>
            <a:r>
              <a:rPr kumimoji="0" lang="es-ES"/>
              <a:t>Haga clic para modificar el estilo de subtítulo del patrón</a:t>
            </a:r>
            <a:endParaRPr kumimoji="0" lang="en-US"/>
          </a:p>
        </p:txBody>
      </p:sp>
      <p:grpSp>
        <p:nvGrpSpPr>
          <p:cNvPr id="2" name="1 Grupo"/>
          <p:cNvGrpSpPr/>
          <p:nvPr/>
        </p:nvGrpSpPr>
        <p:grpSpPr>
          <a:xfrm>
            <a:off x="-4447" y="5200650"/>
            <a:ext cx="10805797" cy="2007692"/>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89060A84-7F5F-4EB6-B710-92C5CBBD27FC}" type="datetimeFigureOut">
              <a:rPr lang="es-VE" smtClean="0"/>
              <a:pPr/>
              <a:t>1/5/2024</a:t>
            </a:fld>
            <a:endParaRPr lang="es-VE"/>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VE"/>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57008FB5-2347-42D7-B623-768D84823556}" type="slidenum">
              <a:rPr lang="es-VE" smtClean="0"/>
              <a:pPr/>
              <a:t>‹Nº›</a:t>
            </a:fld>
            <a:endParaRPr lang="es-V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
        <p:nvSpPr>
          <p:cNvPr id="7" name="6 Título"/>
          <p:cNvSpPr>
            <a:spLocks noGrp="1"/>
          </p:cNvSpPr>
          <p:nvPr>
            <p:ph type="title"/>
          </p:nvPr>
        </p:nvSpPr>
        <p:spPr/>
        <p:txBody>
          <a:bodyPr rtlCol="0"/>
          <a:lstStyle/>
          <a:p>
            <a:r>
              <a:rPr kumimoji="0" lang="es-ES"/>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53306" y="1112698"/>
            <a:ext cx="9181148" cy="1920240"/>
          </a:xfrm>
        </p:spPr>
        <p:txBody>
          <a:bodyPr vert="horz" anchor="b">
            <a:normAutofit/>
            <a:scene3d>
              <a:camera prst="orthographicFront"/>
              <a:lightRig rig="soft" dir="t"/>
            </a:scene3d>
            <a:sp3d prstMaterial="softEdge">
              <a:bevelT w="25400" h="25400"/>
            </a:sp3d>
          </a:bodyPr>
          <a:lstStyle>
            <a:lvl1pPr algn="r">
              <a:buNone/>
              <a:defRPr sz="5400" b="1" cap="none" baseline="0">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633705" y="3078298"/>
            <a:ext cx="5400675" cy="1527632"/>
          </a:xfrm>
        </p:spPr>
        <p:txBody>
          <a:bodyPr lIns="102870" rIns="102870" anchor="t"/>
          <a:lstStyle>
            <a:lvl1pPr marL="0" indent="0" algn="l">
              <a:buNone/>
              <a:defRPr sz="2600">
                <a:solidFill>
                  <a:schemeClr val="tx1"/>
                </a:solidFill>
              </a:defRPr>
            </a:lvl1pPr>
            <a:lvl2pPr>
              <a:buNone/>
              <a:defRPr sz="2000">
                <a:solidFill>
                  <a:schemeClr val="tx1">
                    <a:tint val="75000"/>
                  </a:schemeClr>
                </a:solidFill>
              </a:defRPr>
            </a:lvl2pPr>
            <a:lvl3pPr>
              <a:buNone/>
              <a:defRPr sz="1800">
                <a:solidFill>
                  <a:schemeClr val="tx1">
                    <a:tint val="75000"/>
                  </a:schemeClr>
                </a:solidFill>
              </a:defRPr>
            </a:lvl3pPr>
            <a:lvl4pPr>
              <a:buNone/>
              <a:defRPr sz="1600">
                <a:solidFill>
                  <a:schemeClr val="tx1">
                    <a:tint val="75000"/>
                  </a:schemeClr>
                </a:solidFill>
              </a:defRPr>
            </a:lvl4pPr>
            <a:lvl5pPr>
              <a:buNone/>
              <a:defRPr sz="16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
        <p:nvSpPr>
          <p:cNvPr id="7" name="6 Cheurón"/>
          <p:cNvSpPr/>
          <p:nvPr/>
        </p:nvSpPr>
        <p:spPr>
          <a:xfrm>
            <a:off x="4295828" y="3155746"/>
            <a:ext cx="216027" cy="24003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2870" tIns="51435" rIns="102870" bIns="51435" anchor="ctr"/>
          <a:lstStyle/>
          <a:p>
            <a:pPr algn="l" eaLnBrk="1" latinLnBrk="0" hangingPunct="1"/>
            <a:endParaRPr kumimoji="0" lang="en-US"/>
          </a:p>
        </p:txBody>
      </p:sp>
      <p:sp>
        <p:nvSpPr>
          <p:cNvPr id="8" name="7 Cheurón"/>
          <p:cNvSpPr/>
          <p:nvPr/>
        </p:nvSpPr>
        <p:spPr>
          <a:xfrm>
            <a:off x="4075624" y="3155746"/>
            <a:ext cx="216027" cy="24003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2870" tIns="51435" rIns="102870" bIns="51435"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40068" y="1555395"/>
            <a:ext cx="4770596" cy="4752261"/>
          </a:xfrm>
        </p:spPr>
        <p:txBody>
          <a:bodyPr/>
          <a:lstStyle>
            <a:lvl1pPr>
              <a:defRPr sz="3200"/>
            </a:lvl1pPr>
            <a:lvl2pPr>
              <a:defRPr sz="2700"/>
            </a:lvl2pPr>
            <a:lvl3pPr>
              <a:defRPr sz="23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5490686" y="1555395"/>
            <a:ext cx="4770596" cy="4752261"/>
          </a:xfrm>
        </p:spPr>
        <p:txBody>
          <a:bodyPr/>
          <a:lstStyle>
            <a:lvl1pPr>
              <a:defRPr sz="3200"/>
            </a:lvl1pPr>
            <a:lvl2pPr>
              <a:defRPr sz="2700"/>
            </a:lvl2pPr>
            <a:lvl3pPr>
              <a:defRPr sz="23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
        <p:nvSpPr>
          <p:cNvPr id="8" name="7 Título"/>
          <p:cNvSpPr>
            <a:spLocks noGrp="1"/>
          </p:cNvSpPr>
          <p:nvPr>
            <p:ph type="title"/>
          </p:nvPr>
        </p:nvSpPr>
        <p:spPr/>
        <p:txBody>
          <a:bodyPr rtlCol="0"/>
          <a:lstStyle/>
          <a:p>
            <a:r>
              <a:rPr kumimoji="0" lang="es-ES"/>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0068" y="286703"/>
            <a:ext cx="9721215" cy="1200150"/>
          </a:xfrm>
        </p:spPr>
        <p:txBody>
          <a:bodyPr anchor="ctr"/>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40068" y="5680710"/>
            <a:ext cx="4772472" cy="800100"/>
          </a:xfrm>
          <a:solidFill>
            <a:schemeClr val="accent1"/>
          </a:solidFill>
          <a:ln w="9652">
            <a:solidFill>
              <a:schemeClr val="accent1"/>
            </a:solidFill>
            <a:miter lim="800000"/>
          </a:ln>
        </p:spPr>
        <p:txBody>
          <a:bodyPr lIns="205740" anchor="ctr"/>
          <a:lstStyle>
            <a:lvl1pPr marL="0" indent="0">
              <a:buNone/>
              <a:defRPr sz="2700" b="0">
                <a:solidFill>
                  <a:schemeClr val="bg1"/>
                </a:solidFill>
              </a:defRPr>
            </a:lvl1pPr>
            <a:lvl2pPr>
              <a:buNone/>
              <a:defRPr sz="2300" b="1"/>
            </a:lvl2pPr>
            <a:lvl3pPr>
              <a:buNone/>
              <a:defRPr sz="2000" b="1"/>
            </a:lvl3pPr>
            <a:lvl4pPr>
              <a:buNone/>
              <a:defRPr sz="1800" b="1"/>
            </a:lvl4pPr>
            <a:lvl5pPr>
              <a:buNone/>
              <a:defRPr sz="18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5486937" y="5680710"/>
            <a:ext cx="4774347" cy="800100"/>
          </a:xfrm>
          <a:solidFill>
            <a:schemeClr val="accent1"/>
          </a:solidFill>
          <a:ln w="9652">
            <a:solidFill>
              <a:schemeClr val="accent1"/>
            </a:solidFill>
            <a:miter lim="800000"/>
          </a:ln>
        </p:spPr>
        <p:txBody>
          <a:bodyPr lIns="205740" anchor="ctr"/>
          <a:lstStyle>
            <a:lvl1pPr marL="0" indent="0">
              <a:buNone/>
              <a:defRPr sz="2700" b="0">
                <a:solidFill>
                  <a:schemeClr val="bg1"/>
                </a:solidFill>
              </a:defRPr>
            </a:lvl1pPr>
            <a:lvl2pPr>
              <a:buNone/>
              <a:defRPr sz="2300" b="1"/>
            </a:lvl2pPr>
            <a:lvl3pPr>
              <a:buNone/>
              <a:defRPr sz="2000" b="1"/>
            </a:lvl3pPr>
            <a:lvl4pPr>
              <a:buNone/>
              <a:defRPr sz="1800" b="1"/>
            </a:lvl4pPr>
            <a:lvl5pPr>
              <a:buNone/>
              <a:defRPr sz="18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540068" y="1516509"/>
            <a:ext cx="4772472" cy="4138851"/>
          </a:xfrm>
          <a:ln>
            <a:noFill/>
            <a:prstDash val="sysDash"/>
            <a:miter lim="800000"/>
          </a:ln>
        </p:spPr>
        <p:txBody>
          <a:bodyPr/>
          <a:lstStyle>
            <a:lvl1pPr>
              <a:defRPr sz="2700"/>
            </a:lvl1pPr>
            <a:lvl2pPr>
              <a:defRPr sz="23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5486936" y="1516509"/>
            <a:ext cx="4774347" cy="4138851"/>
          </a:xfrm>
          <a:ln>
            <a:noFill/>
            <a:prstDash val="sysDash"/>
            <a:miter lim="800000"/>
          </a:ln>
        </p:spPr>
        <p:txBody>
          <a:bodyPr/>
          <a:lstStyle>
            <a:lvl1pPr>
              <a:spcBef>
                <a:spcPts val="0"/>
              </a:spcBef>
              <a:defRPr sz="2700"/>
            </a:lvl1pPr>
            <a:lvl2pPr>
              <a:defRPr sz="23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8" name="7 Marcador de pie de página"/>
          <p:cNvSpPr>
            <a:spLocks noGrp="1"/>
          </p:cNvSpPr>
          <p:nvPr>
            <p:ph type="ftr" sz="quarter" idx="11"/>
          </p:nvPr>
        </p:nvSpPr>
        <p:spPr/>
        <p:txBody>
          <a:bodyPr/>
          <a:lstStyle/>
          <a:p>
            <a:endParaRPr lang="es-VE"/>
          </a:p>
        </p:txBody>
      </p:sp>
      <p:sp>
        <p:nvSpPr>
          <p:cNvPr id="9" name="8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4" name="3 Marcador de pie de página"/>
          <p:cNvSpPr>
            <a:spLocks noGrp="1"/>
          </p:cNvSpPr>
          <p:nvPr>
            <p:ph type="ftr" sz="quarter" idx="11"/>
          </p:nvPr>
        </p:nvSpPr>
        <p:spPr/>
        <p:txBody>
          <a:bodyPr/>
          <a:lstStyle/>
          <a:p>
            <a:endParaRPr lang="es-VE"/>
          </a:p>
        </p:txBody>
      </p:sp>
      <p:sp>
        <p:nvSpPr>
          <p:cNvPr id="5" name="4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
        <p:nvSpPr>
          <p:cNvPr id="6" name="5 Título"/>
          <p:cNvSpPr>
            <a:spLocks noGrp="1"/>
          </p:cNvSpPr>
          <p:nvPr>
            <p:ph type="title"/>
          </p:nvPr>
        </p:nvSpPr>
        <p:spPr/>
        <p:txBody>
          <a:bodyPr rtlCol="0"/>
          <a:lstStyle/>
          <a:p>
            <a:r>
              <a:rPr kumimoji="0" lang="es-ES"/>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3" name="2 Marcador de pie de página"/>
          <p:cNvSpPr>
            <a:spLocks noGrp="1"/>
          </p:cNvSpPr>
          <p:nvPr>
            <p:ph type="ftr" sz="quarter" idx="11"/>
          </p:nvPr>
        </p:nvSpPr>
        <p:spPr/>
        <p:txBody>
          <a:bodyPr/>
          <a:lstStyle/>
          <a:p>
            <a:endParaRPr lang="es-VE"/>
          </a:p>
        </p:txBody>
      </p:sp>
      <p:sp>
        <p:nvSpPr>
          <p:cNvPr id="4" name="3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080135" y="5120640"/>
            <a:ext cx="8837848" cy="480060"/>
          </a:xfrm>
        </p:spPr>
        <p:txBody>
          <a:bodyPr vert="horz" anchor="t">
            <a:noAutofit/>
            <a:sp3d prstMaterial="softEdge">
              <a:bevelT w="0" h="0"/>
            </a:sp3d>
          </a:bodyPr>
          <a:lstStyle>
            <a:lvl1pPr algn="r">
              <a:buNone/>
              <a:defRPr sz="2800" b="0">
                <a:solidFill>
                  <a:schemeClr val="accent1"/>
                </a:solidFill>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5220652" y="5622857"/>
            <a:ext cx="4694987" cy="960120"/>
          </a:xfrm>
        </p:spPr>
        <p:txBody>
          <a:bodyPr/>
          <a:lstStyle>
            <a:lvl1pPr marL="0" indent="0" algn="r">
              <a:buNone/>
              <a:defRPr sz="1800"/>
            </a:lvl1pPr>
            <a:lvl2pPr>
              <a:buNone/>
              <a:defRPr sz="1400"/>
            </a:lvl2pPr>
            <a:lvl3pPr>
              <a:buNone/>
              <a:defRPr sz="1100"/>
            </a:lvl3pPr>
            <a:lvl4pPr>
              <a:buNone/>
              <a:defRPr sz="1000"/>
            </a:lvl4pPr>
            <a:lvl5pPr>
              <a:buNone/>
              <a:defRPr sz="10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1080135" y="288036"/>
            <a:ext cx="8835504" cy="4800600"/>
          </a:xfrm>
        </p:spPr>
        <p:txBody>
          <a:bodyPr/>
          <a:lstStyle>
            <a:lvl1pPr>
              <a:defRPr sz="3600"/>
            </a:lvl1pPr>
            <a:lvl2pPr>
              <a:defRPr sz="3200"/>
            </a:lvl2pPr>
            <a:lvl3pPr>
              <a:defRPr sz="2700"/>
            </a:lvl3pPr>
            <a:lvl4pPr>
              <a:defRPr sz="2300"/>
            </a:lvl4pPr>
            <a:lvl5pPr>
              <a:defRPr sz="23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a:xfrm>
            <a:off x="7946306" y="6728341"/>
            <a:ext cx="2268284" cy="384048"/>
          </a:xfrm>
        </p:spPr>
        <p:txBody>
          <a:bodyPr/>
          <a:lstStyle/>
          <a:p>
            <a:fld id="{89060A84-7F5F-4EB6-B710-92C5CBBD27FC}" type="datetimeFigureOut">
              <a:rPr lang="es-VE" smtClean="0"/>
              <a:pPr/>
              <a:t>1/5/2024</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348080" y="5715572"/>
            <a:ext cx="8461058" cy="680644"/>
          </a:xfrm>
          <a:noFill/>
        </p:spPr>
        <p:txBody>
          <a:bodyPr lIns="102870" tIns="0" rIns="102870" anchor="t"/>
          <a:lstStyle>
            <a:lvl1pPr marL="0" marR="20574" indent="0" algn="r">
              <a:buNone/>
              <a:defRPr sz="1600"/>
            </a:lvl1pPr>
            <a:lvl2pPr>
              <a:defRPr sz="1400"/>
            </a:lvl2pPr>
            <a:lvl3pPr>
              <a:defRPr sz="1100"/>
            </a:lvl3pPr>
            <a:lvl4pPr>
              <a:defRPr sz="1000"/>
            </a:lvl4pPr>
            <a:lvl5pPr>
              <a:defRPr sz="1000"/>
            </a:lvl5pPr>
            <a:extLst/>
          </a:lstStyle>
          <a:p>
            <a:pPr lvl="0" eaLnBrk="1" latinLnBrk="0" hangingPunct="1"/>
            <a:r>
              <a:rPr kumimoji="0" lang="es-ES"/>
              <a:t>Haga clic para modificar el estilo de texto del patrón</a:t>
            </a:r>
          </a:p>
        </p:txBody>
      </p:sp>
      <p:sp>
        <p:nvSpPr>
          <p:cNvPr id="3" name="2 Marcador de posición de imagen"/>
          <p:cNvSpPr>
            <a:spLocks noGrp="1"/>
          </p:cNvSpPr>
          <p:nvPr>
            <p:ph type="pic" idx="1"/>
          </p:nvPr>
        </p:nvSpPr>
        <p:spPr>
          <a:xfrm>
            <a:off x="270034" y="199466"/>
            <a:ext cx="10261283" cy="4608576"/>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600"/>
            </a:lvl1pPr>
            <a:extLst/>
          </a:lstStyle>
          <a:p>
            <a:r>
              <a:rPr kumimoji="0" lang="es-ES"/>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89060A84-7F5F-4EB6-B710-92C5CBBD27FC}" type="datetimeFigureOut">
              <a:rPr lang="es-VE" smtClean="0"/>
              <a:pPr/>
              <a:t>1/5/2024</a:t>
            </a:fld>
            <a:endParaRPr lang="es-VE"/>
          </a:p>
        </p:txBody>
      </p:sp>
      <p:sp>
        <p:nvSpPr>
          <p:cNvPr id="6" name="5 Marcador de pie de página"/>
          <p:cNvSpPr>
            <a:spLocks noGrp="1"/>
          </p:cNvSpPr>
          <p:nvPr>
            <p:ph type="ftr" sz="quarter" idx="11"/>
          </p:nvPr>
        </p:nvSpPr>
        <p:spPr>
          <a:xfrm>
            <a:off x="5173961" y="6728342"/>
            <a:ext cx="2776742" cy="383381"/>
          </a:xfrm>
        </p:spPr>
        <p:txBody>
          <a:bodyPr/>
          <a:lstStyle>
            <a:lvl1pPr>
              <a:defRPr>
                <a:solidFill>
                  <a:schemeClr val="tx1"/>
                </a:solidFill>
              </a:defRPr>
            </a:lvl1pPr>
            <a:extLst/>
          </a:lstStyle>
          <a:p>
            <a:endParaRPr lang="es-VE"/>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57008FB5-2347-42D7-B623-768D84823556}" type="slidenum">
              <a:rPr lang="es-VE" smtClean="0"/>
              <a:pPr/>
              <a:t>‹Nº›</a:t>
            </a:fld>
            <a:endParaRPr lang="es-VE"/>
          </a:p>
        </p:txBody>
      </p:sp>
      <p:sp>
        <p:nvSpPr>
          <p:cNvPr id="2" name="1 Título"/>
          <p:cNvSpPr>
            <a:spLocks noGrp="1"/>
          </p:cNvSpPr>
          <p:nvPr>
            <p:ph type="title"/>
          </p:nvPr>
        </p:nvSpPr>
        <p:spPr>
          <a:xfrm>
            <a:off x="270034" y="5108378"/>
            <a:ext cx="9539104" cy="590806"/>
          </a:xfrm>
          <a:noFill/>
        </p:spPr>
        <p:txBody>
          <a:bodyPr anchor="t">
            <a:sp3d prstMaterial="softEdge"/>
          </a:bodyPr>
          <a:lstStyle>
            <a:lvl1pPr marR="0" algn="r">
              <a:buNone/>
              <a:defRPr sz="3400" b="0">
                <a:solidFill>
                  <a:schemeClr val="accent1"/>
                </a:solidFill>
                <a:effectLst>
                  <a:outerShdw blurRad="50800" dist="25000" dir="5400000" algn="t" rotWithShape="0">
                    <a:prstClr val="black">
                      <a:alpha val="45000"/>
                    </a:prstClr>
                  </a:outerShdw>
                </a:effectLst>
              </a:defRPr>
            </a:lvl1pPr>
            <a:extLst/>
          </a:lstStyle>
          <a:p>
            <a:r>
              <a:rPr kumimoji="0" lang="es-ES"/>
              <a:t>Haga clic para modificar el estilo de título del patrón</a:t>
            </a:r>
            <a:endParaRPr kumimoji="0" lang="en-US"/>
          </a:p>
        </p:txBody>
      </p:sp>
      <p:sp>
        <p:nvSpPr>
          <p:cNvPr id="8" name="7 Forma libre"/>
          <p:cNvSpPr>
            <a:spLocks/>
          </p:cNvSpPr>
          <p:nvPr/>
        </p:nvSpPr>
        <p:spPr bwMode="auto">
          <a:xfrm>
            <a:off x="589766" y="6242183"/>
            <a:ext cx="5836112" cy="96713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102870" tIns="51435" rIns="102870" bIns="51435" anchor="t" compatLnSpc="1"/>
          <a:lstStyle/>
          <a:p>
            <a:endParaRPr kumimoji="0" lang="en-US"/>
          </a:p>
        </p:txBody>
      </p:sp>
      <p:sp>
        <p:nvSpPr>
          <p:cNvPr id="9" name="8 Forma libre"/>
          <p:cNvSpPr>
            <a:spLocks/>
          </p:cNvSpPr>
          <p:nvPr/>
        </p:nvSpPr>
        <p:spPr bwMode="auto">
          <a:xfrm>
            <a:off x="573754" y="6235961"/>
            <a:ext cx="4359345" cy="98012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102870" tIns="51435" rIns="102870" bIns="51435" anchor="t" compatLnSpc="1"/>
          <a:lstStyle/>
          <a:p>
            <a:endParaRPr kumimoji="0" lang="en-US"/>
          </a:p>
        </p:txBody>
      </p:sp>
      <p:sp>
        <p:nvSpPr>
          <p:cNvPr id="10" name="9 Triángulo rectángulo"/>
          <p:cNvSpPr>
            <a:spLocks/>
          </p:cNvSpPr>
          <p:nvPr/>
        </p:nvSpPr>
        <p:spPr bwMode="auto">
          <a:xfrm>
            <a:off x="-7137" y="6080816"/>
            <a:ext cx="4018983" cy="1134911"/>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102870" tIns="51435" rIns="102870" bIns="51435" anchor="ctr" compatLnSpc="1"/>
          <a:lstStyle/>
          <a:p>
            <a:pPr algn="ctr" eaLnBrk="1" latinLnBrk="0" hangingPunct="1"/>
            <a:endParaRPr kumimoji="0" lang="en-US"/>
          </a:p>
        </p:txBody>
      </p:sp>
      <p:cxnSp>
        <p:nvCxnSpPr>
          <p:cNvPr id="11" name="10 Conector recto"/>
          <p:cNvCxnSpPr/>
          <p:nvPr/>
        </p:nvCxnSpPr>
        <p:spPr>
          <a:xfrm>
            <a:off x="-10911" y="6077126"/>
            <a:ext cx="4022758" cy="1138602"/>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10234482" y="5237862"/>
            <a:ext cx="216027" cy="24003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2870" tIns="51435" rIns="102870" bIns="51435" anchor="ctr"/>
          <a:lstStyle/>
          <a:p>
            <a:pPr algn="l" eaLnBrk="1" latinLnBrk="0" hangingPunct="1"/>
            <a:endParaRPr kumimoji="0" lang="en-US"/>
          </a:p>
        </p:txBody>
      </p:sp>
      <p:sp>
        <p:nvSpPr>
          <p:cNvPr id="13" name="12 Cheurón"/>
          <p:cNvSpPr/>
          <p:nvPr/>
        </p:nvSpPr>
        <p:spPr>
          <a:xfrm>
            <a:off x="10014278" y="5237862"/>
            <a:ext cx="216027" cy="24003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2870" tIns="51435" rIns="102870" bIns="51435"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540068" y="1555396"/>
            <a:ext cx="9721215" cy="460537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084491" y="288373"/>
            <a:ext cx="2099636" cy="5872399"/>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540067" y="288373"/>
            <a:ext cx="7470934" cy="5872398"/>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9060A84-7F5F-4EB6-B710-92C5CBBD27FC}" type="datetimeFigureOut">
              <a:rPr lang="es-VE" smtClean="0"/>
              <a:pPr/>
              <a:t>1/5/2024</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7008FB5-2347-42D7-B623-768D84823556}" type="slidenum">
              <a:rPr lang="es-VE" smtClean="0"/>
              <a:pPr/>
              <a:t>‹Nº›</a:t>
            </a:fld>
            <a:endParaRPr lang="es-V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589766" y="6242183"/>
            <a:ext cx="5836112" cy="96713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102870" tIns="51435" rIns="102870" bIns="51435" anchor="t" compatLnSpc="1"/>
          <a:lstStyle/>
          <a:p>
            <a:endParaRPr kumimoji="0" lang="en-US"/>
          </a:p>
        </p:txBody>
      </p:sp>
      <p:sp>
        <p:nvSpPr>
          <p:cNvPr id="12" name="11 Forma libre"/>
          <p:cNvSpPr>
            <a:spLocks/>
          </p:cNvSpPr>
          <p:nvPr/>
        </p:nvSpPr>
        <p:spPr bwMode="auto">
          <a:xfrm>
            <a:off x="573754" y="6235961"/>
            <a:ext cx="4359345" cy="98012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102870" tIns="51435" rIns="102870" bIns="51435" anchor="t" compatLnSpc="1"/>
          <a:lstStyle/>
          <a:p>
            <a:endParaRPr kumimoji="0" lang="en-US"/>
          </a:p>
        </p:txBody>
      </p:sp>
      <p:sp>
        <p:nvSpPr>
          <p:cNvPr id="14" name="13 Triángulo rectángulo"/>
          <p:cNvSpPr>
            <a:spLocks/>
          </p:cNvSpPr>
          <p:nvPr/>
        </p:nvSpPr>
        <p:spPr bwMode="auto">
          <a:xfrm>
            <a:off x="-7137" y="6080816"/>
            <a:ext cx="4018983" cy="1134911"/>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102870" tIns="51435" rIns="102870" bIns="51435" anchor="ctr" compatLnSpc="1"/>
          <a:lstStyle/>
          <a:p>
            <a:pPr algn="ctr" eaLnBrk="1" latinLnBrk="0" hangingPunct="1"/>
            <a:endParaRPr kumimoji="0" lang="en-US"/>
          </a:p>
        </p:txBody>
      </p:sp>
      <p:cxnSp>
        <p:nvCxnSpPr>
          <p:cNvPr id="15" name="14 Conector recto"/>
          <p:cNvCxnSpPr/>
          <p:nvPr/>
        </p:nvCxnSpPr>
        <p:spPr>
          <a:xfrm>
            <a:off x="-10911" y="6077126"/>
            <a:ext cx="4022758" cy="1138602"/>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540068" y="288370"/>
            <a:ext cx="9721215" cy="1200150"/>
          </a:xfrm>
          <a:prstGeom prst="rect">
            <a:avLst/>
          </a:prstGeom>
        </p:spPr>
        <p:txBody>
          <a:bodyPr vert="horz" lIns="102870" tIns="51435" rIns="102870" bIns="51435" anchor="ctr">
            <a:normAutofit/>
            <a:scene3d>
              <a:camera prst="orthographicFront"/>
              <a:lightRig rig="soft" dir="t"/>
            </a:scene3d>
            <a:sp3d prstMaterial="softEdge">
              <a:bevelT w="25400" h="25400"/>
            </a:sp3d>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540068" y="1555395"/>
            <a:ext cx="9721215" cy="4752261"/>
          </a:xfrm>
          <a:prstGeom prst="rect">
            <a:avLst/>
          </a:prstGeom>
        </p:spPr>
        <p:txBody>
          <a:bodyPr vert="horz" lIns="102870" tIns="51435" rIns="102870" bIns="51435">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7946306" y="6728341"/>
            <a:ext cx="2268284" cy="384048"/>
          </a:xfrm>
          <a:prstGeom prst="rect">
            <a:avLst/>
          </a:prstGeom>
        </p:spPr>
        <p:txBody>
          <a:bodyPr vert="horz" lIns="102870" tIns="51435" rIns="102870" bIns="51435" anchor="b"/>
          <a:lstStyle>
            <a:lvl1pPr algn="l" eaLnBrk="1" latinLnBrk="0" hangingPunct="1">
              <a:defRPr kumimoji="0" sz="1100">
                <a:solidFill>
                  <a:schemeClr val="tx1"/>
                </a:solidFill>
              </a:defRPr>
            </a:lvl1pPr>
            <a:extLst/>
          </a:lstStyle>
          <a:p>
            <a:fld id="{89060A84-7F5F-4EB6-B710-92C5CBBD27FC}" type="datetimeFigureOut">
              <a:rPr lang="es-VE" smtClean="0"/>
              <a:pPr/>
              <a:t>1/5/2024</a:t>
            </a:fld>
            <a:endParaRPr lang="es-VE"/>
          </a:p>
        </p:txBody>
      </p:sp>
      <p:sp>
        <p:nvSpPr>
          <p:cNvPr id="22" name="21 Marcador de pie de página"/>
          <p:cNvSpPr>
            <a:spLocks noGrp="1"/>
          </p:cNvSpPr>
          <p:nvPr>
            <p:ph type="ftr" sz="quarter" idx="3"/>
          </p:nvPr>
        </p:nvSpPr>
        <p:spPr>
          <a:xfrm>
            <a:off x="5173961" y="6728342"/>
            <a:ext cx="2776742" cy="383381"/>
          </a:xfrm>
          <a:prstGeom prst="rect">
            <a:avLst/>
          </a:prstGeom>
        </p:spPr>
        <p:txBody>
          <a:bodyPr vert="horz" lIns="102870" tIns="51435" rIns="102870" bIns="51435" anchor="b"/>
          <a:lstStyle>
            <a:lvl1pPr algn="r" eaLnBrk="1" latinLnBrk="0" hangingPunct="1">
              <a:defRPr kumimoji="0" sz="1100">
                <a:solidFill>
                  <a:schemeClr val="tx1"/>
                </a:solidFill>
              </a:defRPr>
            </a:lvl1pPr>
            <a:extLst/>
          </a:lstStyle>
          <a:p>
            <a:endParaRPr lang="es-VE"/>
          </a:p>
        </p:txBody>
      </p:sp>
      <p:sp>
        <p:nvSpPr>
          <p:cNvPr id="18" name="17 Marcador de número de diapositiva"/>
          <p:cNvSpPr>
            <a:spLocks noGrp="1"/>
          </p:cNvSpPr>
          <p:nvPr>
            <p:ph type="sldNum" sz="quarter" idx="4"/>
          </p:nvPr>
        </p:nvSpPr>
        <p:spPr>
          <a:xfrm>
            <a:off x="10214590" y="6728342"/>
            <a:ext cx="432054" cy="383381"/>
          </a:xfrm>
          <a:prstGeom prst="rect">
            <a:avLst/>
          </a:prstGeom>
        </p:spPr>
        <p:txBody>
          <a:bodyPr vert="horz" lIns="102870" tIns="51435" rIns="102870" bIns="51435" anchor="b"/>
          <a:lstStyle>
            <a:lvl1pPr algn="r" eaLnBrk="1" latinLnBrk="0" hangingPunct="1">
              <a:defRPr kumimoji="0" sz="1100" b="0">
                <a:solidFill>
                  <a:schemeClr val="tx1"/>
                </a:solidFill>
              </a:defRPr>
            </a:lvl1pPr>
            <a:extLst/>
          </a:lstStyle>
          <a:p>
            <a:fld id="{57008FB5-2347-42D7-B623-768D84823556}" type="slidenum">
              <a:rPr lang="es-VE" smtClean="0"/>
              <a:pPr/>
              <a:t>‹Nº›</a:t>
            </a:fld>
            <a:endParaRPr lang="es-VE"/>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6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411480" indent="-288036" algn="l" rtl="0" eaLnBrk="1" latinLnBrk="0" hangingPunct="1">
        <a:spcBef>
          <a:spcPts val="450"/>
        </a:spcBef>
        <a:spcAft>
          <a:spcPts val="0"/>
        </a:spcAft>
        <a:buClr>
          <a:schemeClr val="accent1"/>
        </a:buClr>
        <a:buSzPct val="68000"/>
        <a:buFont typeface="Wingdings 3"/>
        <a:buChar char=""/>
        <a:defRPr kumimoji="0" sz="3000" kern="1200">
          <a:solidFill>
            <a:schemeClr val="tx1"/>
          </a:solidFill>
          <a:latin typeface="+mn-lt"/>
          <a:ea typeface="+mn-ea"/>
          <a:cs typeface="+mn-cs"/>
        </a:defRPr>
      </a:lvl1pPr>
      <a:lvl2pPr marL="699516" indent="-257175" algn="l" rtl="0" eaLnBrk="1" latinLnBrk="0" hangingPunct="1">
        <a:spcBef>
          <a:spcPts val="365"/>
        </a:spcBef>
        <a:buClr>
          <a:schemeClr val="accent1"/>
        </a:buClr>
        <a:buFont typeface="Verdana"/>
        <a:buChar char="◦"/>
        <a:defRPr kumimoji="0" sz="2600" kern="1200">
          <a:solidFill>
            <a:schemeClr val="tx1"/>
          </a:solidFill>
          <a:latin typeface="+mn-lt"/>
          <a:ea typeface="+mn-ea"/>
          <a:cs typeface="+mn-cs"/>
        </a:defRPr>
      </a:lvl2pPr>
      <a:lvl3pPr marL="966978" indent="-257175" algn="l" rtl="0" eaLnBrk="1" latinLnBrk="0" hangingPunct="1">
        <a:spcBef>
          <a:spcPts val="394"/>
        </a:spcBef>
        <a:buClr>
          <a:schemeClr val="accent2"/>
        </a:buClr>
        <a:buSzPct val="100000"/>
        <a:buFont typeface="Wingdings 2"/>
        <a:buChar char=""/>
        <a:defRPr kumimoji="0" sz="2400" kern="1200">
          <a:solidFill>
            <a:schemeClr val="tx1"/>
          </a:solidFill>
          <a:latin typeface="+mn-lt"/>
          <a:ea typeface="+mn-ea"/>
          <a:cs typeface="+mn-cs"/>
        </a:defRPr>
      </a:lvl3pPr>
      <a:lvl4pPr marL="1285875" indent="-257175" algn="l" rtl="0" eaLnBrk="1" latinLnBrk="0" hangingPunct="1">
        <a:spcBef>
          <a:spcPts val="394"/>
        </a:spcBef>
        <a:buClr>
          <a:schemeClr val="accent2"/>
        </a:buClr>
        <a:buFont typeface="Wingdings 2"/>
        <a:buChar char=""/>
        <a:defRPr kumimoji="0" sz="2100" kern="1200">
          <a:solidFill>
            <a:schemeClr val="tx1"/>
          </a:solidFill>
          <a:latin typeface="+mn-lt"/>
          <a:ea typeface="+mn-ea"/>
          <a:cs typeface="+mn-cs"/>
        </a:defRPr>
      </a:lvl4pPr>
      <a:lvl5pPr marL="1543050" indent="-257175" algn="l" rtl="0" eaLnBrk="1" latinLnBrk="0" hangingPunct="1">
        <a:spcBef>
          <a:spcPts val="394"/>
        </a:spcBef>
        <a:buClr>
          <a:schemeClr val="accent2"/>
        </a:buClr>
        <a:buFont typeface="Wingdings 2"/>
        <a:buChar char=""/>
        <a:defRPr kumimoji="0" sz="2000" kern="1200">
          <a:solidFill>
            <a:schemeClr val="tx1"/>
          </a:solidFill>
          <a:latin typeface="+mn-lt"/>
          <a:ea typeface="+mn-ea"/>
          <a:cs typeface="+mn-cs"/>
        </a:defRPr>
      </a:lvl5pPr>
      <a:lvl6pPr marL="1800225" indent="-257175" algn="l" rtl="0" eaLnBrk="1" latinLnBrk="0" hangingPunct="1">
        <a:spcBef>
          <a:spcPts val="394"/>
        </a:spcBef>
        <a:buClr>
          <a:schemeClr val="accent3"/>
        </a:buClr>
        <a:buFont typeface="Wingdings 2"/>
        <a:buChar char=""/>
        <a:defRPr kumimoji="0" sz="2000" kern="1200">
          <a:solidFill>
            <a:schemeClr val="tx1"/>
          </a:solidFill>
          <a:latin typeface="+mn-lt"/>
          <a:ea typeface="+mn-ea"/>
          <a:cs typeface="+mn-cs"/>
        </a:defRPr>
      </a:lvl6pPr>
      <a:lvl7pPr marL="2057400" indent="-257175" algn="l" rtl="0" eaLnBrk="1" latinLnBrk="0" hangingPunct="1">
        <a:spcBef>
          <a:spcPts val="394"/>
        </a:spcBef>
        <a:buClr>
          <a:schemeClr val="accent3"/>
        </a:buClr>
        <a:buFont typeface="Wingdings 2"/>
        <a:buChar char=""/>
        <a:defRPr kumimoji="0" sz="1800" kern="1200">
          <a:solidFill>
            <a:schemeClr val="tx1"/>
          </a:solidFill>
          <a:latin typeface="+mn-lt"/>
          <a:ea typeface="+mn-ea"/>
          <a:cs typeface="+mn-cs"/>
        </a:defRPr>
      </a:lvl7pPr>
      <a:lvl8pPr marL="2314575" indent="-257175" algn="l" rtl="0" eaLnBrk="1" latinLnBrk="0" hangingPunct="1">
        <a:spcBef>
          <a:spcPts val="394"/>
        </a:spcBef>
        <a:buClr>
          <a:schemeClr val="accent3"/>
        </a:buClr>
        <a:buFont typeface="Wingdings 2"/>
        <a:buChar char=""/>
        <a:defRPr kumimoji="0" sz="1800" kern="1200">
          <a:solidFill>
            <a:schemeClr val="tx1"/>
          </a:solidFill>
          <a:latin typeface="+mn-lt"/>
          <a:ea typeface="+mn-ea"/>
          <a:cs typeface="+mn-cs"/>
        </a:defRPr>
      </a:lvl8pPr>
      <a:lvl9pPr marL="2571750" indent="-257175" algn="l" rtl="0" eaLnBrk="1" latinLnBrk="0" hangingPunct="1">
        <a:spcBef>
          <a:spcPts val="394"/>
        </a:spcBef>
        <a:buClr>
          <a:schemeClr val="accent3"/>
        </a:buClr>
        <a:buFont typeface="Wingdings 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514350" algn="l" rtl="0" eaLnBrk="1" latinLnBrk="0" hangingPunct="1">
        <a:defRPr kumimoji="0" kern="1200">
          <a:solidFill>
            <a:schemeClr val="tx1"/>
          </a:solidFill>
          <a:latin typeface="+mn-lt"/>
          <a:ea typeface="+mn-ea"/>
          <a:cs typeface="+mn-cs"/>
        </a:defRPr>
      </a:lvl2pPr>
      <a:lvl3pPr marL="1028700" algn="l" rtl="0" eaLnBrk="1" latinLnBrk="0" hangingPunct="1">
        <a:defRPr kumimoji="0" kern="1200">
          <a:solidFill>
            <a:schemeClr val="tx1"/>
          </a:solidFill>
          <a:latin typeface="+mn-lt"/>
          <a:ea typeface="+mn-ea"/>
          <a:cs typeface="+mn-cs"/>
        </a:defRPr>
      </a:lvl3pPr>
      <a:lvl4pPr marL="1543050" algn="l" rtl="0" eaLnBrk="1" latinLnBrk="0" hangingPunct="1">
        <a:defRPr kumimoji="0" kern="1200">
          <a:solidFill>
            <a:schemeClr val="tx1"/>
          </a:solidFill>
          <a:latin typeface="+mn-lt"/>
          <a:ea typeface="+mn-ea"/>
          <a:cs typeface="+mn-cs"/>
        </a:defRPr>
      </a:lvl4pPr>
      <a:lvl5pPr marL="2057400" algn="l" rtl="0" eaLnBrk="1" latinLnBrk="0" hangingPunct="1">
        <a:defRPr kumimoji="0" kern="1200">
          <a:solidFill>
            <a:schemeClr val="tx1"/>
          </a:solidFill>
          <a:latin typeface="+mn-lt"/>
          <a:ea typeface="+mn-ea"/>
          <a:cs typeface="+mn-cs"/>
        </a:defRPr>
      </a:lvl5pPr>
      <a:lvl6pPr marL="2571750" algn="l" rtl="0" eaLnBrk="1" latinLnBrk="0" hangingPunct="1">
        <a:defRPr kumimoji="0" kern="1200">
          <a:solidFill>
            <a:schemeClr val="tx1"/>
          </a:solidFill>
          <a:latin typeface="+mn-lt"/>
          <a:ea typeface="+mn-ea"/>
          <a:cs typeface="+mn-cs"/>
        </a:defRPr>
      </a:lvl6pPr>
      <a:lvl7pPr marL="3086100" algn="l" rtl="0" eaLnBrk="1" latinLnBrk="0" hangingPunct="1">
        <a:defRPr kumimoji="0" kern="1200">
          <a:solidFill>
            <a:schemeClr val="tx1"/>
          </a:solidFill>
          <a:latin typeface="+mn-lt"/>
          <a:ea typeface="+mn-ea"/>
          <a:cs typeface="+mn-cs"/>
        </a:defRPr>
      </a:lvl7pPr>
      <a:lvl8pPr marL="3600450" algn="l" rtl="0" eaLnBrk="1" latinLnBrk="0" hangingPunct="1">
        <a:defRPr kumimoji="0" kern="1200">
          <a:solidFill>
            <a:schemeClr val="tx1"/>
          </a:solidFill>
          <a:latin typeface="+mn-lt"/>
          <a:ea typeface="+mn-ea"/>
          <a:cs typeface="+mn-cs"/>
        </a:defRPr>
      </a:lvl8pPr>
      <a:lvl9pPr marL="41148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6.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0.jpe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6.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0.jpe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9.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26.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image" Target="../media/image55.emf"/><Relationship Id="rId13" Type="http://schemas.openxmlformats.org/officeDocument/2006/relationships/image" Target="../media/image59.emf"/><Relationship Id="rId3" Type="http://schemas.openxmlformats.org/officeDocument/2006/relationships/image" Target="../media/image50.emf"/><Relationship Id="rId7" Type="http://schemas.openxmlformats.org/officeDocument/2006/relationships/image" Target="../media/image54.emf"/><Relationship Id="rId12" Type="http://schemas.openxmlformats.org/officeDocument/2006/relationships/image" Target="../media/image58.png"/><Relationship Id="rId2" Type="http://schemas.openxmlformats.org/officeDocument/2006/relationships/image" Target="../media/image49.emf"/><Relationship Id="rId1" Type="http://schemas.openxmlformats.org/officeDocument/2006/relationships/slideLayout" Target="../slideLayouts/slideLayout7.xml"/><Relationship Id="rId6" Type="http://schemas.openxmlformats.org/officeDocument/2006/relationships/image" Target="../media/image53.emf"/><Relationship Id="rId11" Type="http://schemas.openxmlformats.org/officeDocument/2006/relationships/image" Target="../media/image30.jpeg"/><Relationship Id="rId5" Type="http://schemas.openxmlformats.org/officeDocument/2006/relationships/image" Target="../media/image52.png"/><Relationship Id="rId15" Type="http://schemas.openxmlformats.org/officeDocument/2006/relationships/image" Target="../media/image26.pn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emf"/><Relationship Id="rId14" Type="http://schemas.openxmlformats.org/officeDocument/2006/relationships/image" Target="../media/image60.emf"/></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26.pn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69.jpeg"/></Relationships>
</file>

<file path=ppt/slides/_rels/slide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75.jpeg"/></Relationships>
</file>

<file path=ppt/slides/_rels/slide3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7.png"/><Relationship Id="rId7" Type="http://schemas.openxmlformats.org/officeDocument/2006/relationships/image" Target="../media/image30.jpe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79.png"/><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5.jpeg"/><Relationship Id="rId2" Type="http://schemas.openxmlformats.org/officeDocument/2006/relationships/image" Target="../media/image83.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9.jpeg"/></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slideLayout" Target="../slideLayouts/slideLayout7.xml"/><Relationship Id="rId7" Type="http://schemas.openxmlformats.org/officeDocument/2006/relationships/image" Target="../media/image26.png"/><Relationship Id="rId2" Type="http://schemas.openxmlformats.org/officeDocument/2006/relationships/video" Target="file:///E:\interruptores%20y%20seccionadores\Seccionador%20500%20KV.wmv" TargetMode="External"/><Relationship Id="rId1" Type="http://schemas.openxmlformats.org/officeDocument/2006/relationships/video" Target="file:///E:\interruptores%20y%20seccionadores\Seccionador%20400KV.wmv" TargetMode="External"/><Relationship Id="rId6" Type="http://schemas.openxmlformats.org/officeDocument/2006/relationships/image" Target="../media/image29.jpeg"/><Relationship Id="rId5" Type="http://schemas.openxmlformats.org/officeDocument/2006/relationships/image" Target="../media/image91.png"/><Relationship Id="rId4" Type="http://schemas.openxmlformats.org/officeDocument/2006/relationships/image" Target="../media/image90.png"/></Relationships>
</file>

<file path=ppt/slides/_rels/slide4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9.jpeg"/><Relationship Id="rId4" Type="http://schemas.openxmlformats.org/officeDocument/2006/relationships/image" Target="../media/image30.jpeg"/></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26.png"/><Relationship Id="rId4" Type="http://schemas.openxmlformats.org/officeDocument/2006/relationships/image" Target="../media/image29.jpeg"/></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26.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102.png"/></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26.png"/><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0.jpeg"/><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6.png"/><Relationship Id="rId4" Type="http://schemas.openxmlformats.org/officeDocument/2006/relationships/image" Target="../media/image30.jpeg"/></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8.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10.jpeg"/><Relationship Id="rId7" Type="http://schemas.openxmlformats.org/officeDocument/2006/relationships/image" Target="../media/image30.jpeg"/><Relationship Id="rId2" Type="http://schemas.openxmlformats.org/officeDocument/2006/relationships/image" Target="../media/image109.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112.jpeg"/><Relationship Id="rId4" Type="http://schemas.openxmlformats.org/officeDocument/2006/relationships/image" Target="../media/image111.jpeg"/></Relationships>
</file>

<file path=ppt/slides/_rels/slide5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13.jpeg"/><Relationship Id="rId1" Type="http://schemas.openxmlformats.org/officeDocument/2006/relationships/slideLayout" Target="../slideLayouts/slideLayout1.xml"/><Relationship Id="rId5" Type="http://schemas.openxmlformats.org/officeDocument/2006/relationships/image" Target="../media/image115.jpeg"/><Relationship Id="rId4" Type="http://schemas.openxmlformats.org/officeDocument/2006/relationships/image" Target="../media/image11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2"/>
          <p:cNvSpPr>
            <a:spLocks noChangeArrowheads="1"/>
          </p:cNvSpPr>
          <p:nvPr/>
        </p:nvSpPr>
        <p:spPr bwMode="auto">
          <a:xfrm>
            <a:off x="2543001" y="2572628"/>
            <a:ext cx="5859809"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Redes</a:t>
            </a:r>
            <a:r>
              <a:rPr kumimoji="0" lang="es-VE" sz="2400" b="1" i="1"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de</a:t>
            </a:r>
            <a:r>
              <a:rPr kumimoji="0" lang="es-VE" sz="2400" b="1" i="1"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Distribución</a:t>
            </a:r>
            <a:endParaRPr kumimoji="0" lang="es-VE" sz="2400" b="1" i="1"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de</a:t>
            </a:r>
            <a:r>
              <a:rPr kumimoji="0" lang="es-VE" sz="2400" b="1" i="1"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Energía.</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VE" sz="2400" b="1" i="1"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COMPONENTES DE UN SISTEMA DE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2400" b="1" i="1" u="sng" strike="noStrike" cap="none" normalizeH="0" baseline="0" dirty="0">
                <a:ln>
                  <a:noFill/>
                </a:ln>
                <a:solidFill>
                  <a:srgbClr val="000000"/>
                </a:solidFill>
                <a:effectLst/>
                <a:latin typeface="Times New Roman" pitchFamily="18" charset="0"/>
                <a:ea typeface="Calibri" pitchFamily="34" charset="0"/>
                <a:cs typeface="Times New Roman" pitchFamily="18" charset="0"/>
              </a:rPr>
              <a:t>TRANSMISIÓN HASTA 34.5 KV (AÉREO).</a:t>
            </a:r>
            <a:endParaRPr kumimoji="0" lang="es-VE" sz="2400" b="1" i="1" u="sng"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0"/>
                                        </p:tgtEl>
                                        <p:attrNameLst>
                                          <p:attrName>ppt_w</p:attrName>
                                        </p:attrNameLst>
                                      </p:cBhvr>
                                      <p:tavLst>
                                        <p:tav tm="0">
                                          <p:val>
                                            <p:strVal val="#ppt_w*.05"/>
                                          </p:val>
                                        </p:tav>
                                        <p:tav tm="100000">
                                          <p:val>
                                            <p:strVal val="#ppt_w"/>
                                          </p:val>
                                        </p:tav>
                                      </p:tavLst>
                                    </p:anim>
                                    <p:anim calcmode="lin" valueType="num">
                                      <p:cBhvr>
                                        <p:cTn id="10" dur="2000" fill="hold"/>
                                        <p:tgtEl>
                                          <p:spTgt spid="10"/>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0"/>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44091" y="144066"/>
            <a:ext cx="1368153" cy="338554"/>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sz="1600"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Conductores. </a:t>
            </a:r>
            <a:endParaRPr kumimoji="0" lang="es-VE" sz="1600" b="0" u="none" strike="noStrike" cap="none" normalizeH="0" baseline="0" dirty="0">
              <a:ln>
                <a:noFill/>
              </a:ln>
              <a:solidFill>
                <a:schemeClr val="tx1"/>
              </a:solidFill>
              <a:effectLst/>
              <a:latin typeface="Arial" pitchFamily="34" charset="0"/>
              <a:cs typeface="Arial" pitchFamily="34" charset="0"/>
            </a:endParaRPr>
          </a:p>
        </p:txBody>
      </p:sp>
      <p:pic>
        <p:nvPicPr>
          <p:cNvPr id="9" name="8 Imagen"/>
          <p:cNvPicPr/>
          <p:nvPr/>
        </p:nvPicPr>
        <p:blipFill>
          <a:blip r:embed="rId2" cstate="print"/>
          <a:srcRect/>
          <a:stretch>
            <a:fillRect/>
          </a:stretch>
        </p:blipFill>
        <p:spPr bwMode="auto">
          <a:xfrm>
            <a:off x="3096419" y="2736354"/>
            <a:ext cx="5040560" cy="648072"/>
          </a:xfrm>
          <a:prstGeom prst="rect">
            <a:avLst/>
          </a:prstGeom>
          <a:ln>
            <a:noFill/>
          </a:ln>
          <a:effectLst>
            <a:outerShdw blurRad="292100" dist="139700" dir="2700000" algn="tl" rotWithShape="0">
              <a:srgbClr val="333333">
                <a:alpha val="65000"/>
              </a:srgbClr>
            </a:outerShdw>
          </a:effectLst>
        </p:spPr>
      </p:pic>
      <p:graphicFrame>
        <p:nvGraphicFramePr>
          <p:cNvPr id="11" name="10 Tabla"/>
          <p:cNvGraphicFramePr>
            <a:graphicFrameLocks noGrp="1"/>
          </p:cNvGraphicFramePr>
          <p:nvPr/>
        </p:nvGraphicFramePr>
        <p:xfrm>
          <a:off x="3240435" y="4320530"/>
          <a:ext cx="4500880" cy="553974"/>
        </p:xfrm>
        <a:graphic>
          <a:graphicData uri="http://schemas.openxmlformats.org/drawingml/2006/table">
            <a:tbl>
              <a:tblPr/>
              <a:tblGrid>
                <a:gridCol w="1296144">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404536">
                  <a:extLst>
                    <a:ext uri="{9D8B030D-6E8A-4147-A177-3AD203B41FA5}">
                      <a16:colId xmlns:a16="http://schemas.microsoft.com/office/drawing/2014/main" val="20002"/>
                    </a:ext>
                  </a:extLst>
                </a:gridCol>
              </a:tblGrid>
              <a:tr h="0">
                <a:tc>
                  <a:txBody>
                    <a:bodyPr/>
                    <a:lstStyle/>
                    <a:p>
                      <a:pPr marL="457200" algn="ctr">
                        <a:lnSpc>
                          <a:spcPct val="115000"/>
                        </a:lnSpc>
                        <a:spcAft>
                          <a:spcPts val="0"/>
                        </a:spcAft>
                      </a:pPr>
                      <a:r>
                        <a:rPr lang="es-VE" sz="1100" b="1" dirty="0">
                          <a:latin typeface="Times New Roman"/>
                          <a:ea typeface="Calibri"/>
                          <a:cs typeface="Times New Roman"/>
                        </a:rPr>
                        <a:t>Cobre duro</a:t>
                      </a:r>
                      <a:endParaRPr lang="es-VE"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tcPr>
                </a:tc>
                <a:tc>
                  <a:txBody>
                    <a:bodyPr/>
                    <a:lstStyle/>
                    <a:p>
                      <a:pPr marL="457200" algn="ctr">
                        <a:lnSpc>
                          <a:spcPct val="115000"/>
                        </a:lnSpc>
                        <a:spcAft>
                          <a:spcPts val="0"/>
                        </a:spcAft>
                      </a:pPr>
                      <a:r>
                        <a:rPr lang="es-VE" sz="1100" b="1">
                          <a:latin typeface="Times New Roman"/>
                          <a:ea typeface="Calibri"/>
                          <a:cs typeface="Times New Roman"/>
                        </a:rPr>
                        <a:t>Aluminio Duro</a:t>
                      </a:r>
                      <a:endParaRPr lang="es-VE"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tcPr>
                </a:tc>
                <a:tc>
                  <a:txBody>
                    <a:bodyPr/>
                    <a:lstStyle/>
                    <a:p>
                      <a:pPr marL="457200" algn="ctr">
                        <a:lnSpc>
                          <a:spcPct val="115000"/>
                        </a:lnSpc>
                        <a:spcAft>
                          <a:spcPts val="0"/>
                        </a:spcAft>
                      </a:pPr>
                      <a:r>
                        <a:rPr lang="es-VE" sz="1100" b="1">
                          <a:latin typeface="Times New Roman"/>
                          <a:ea typeface="Calibri"/>
                          <a:cs typeface="Times New Roman"/>
                        </a:rPr>
                        <a:t>Aluminio Aleado</a:t>
                      </a:r>
                      <a:endParaRPr lang="es-VE"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tcPr>
                </a:tc>
                <a:extLst>
                  <a:ext uri="{0D108BD9-81ED-4DB2-BD59-A6C34878D82A}">
                    <a16:rowId xmlns:a16="http://schemas.microsoft.com/office/drawing/2014/main" val="10000"/>
                  </a:ext>
                </a:extLst>
              </a:tr>
              <a:tr h="0">
                <a:tc>
                  <a:txBody>
                    <a:bodyPr/>
                    <a:lstStyle/>
                    <a:p>
                      <a:pPr marL="457200" algn="ctr">
                        <a:lnSpc>
                          <a:spcPct val="115000"/>
                        </a:lnSpc>
                        <a:spcAft>
                          <a:spcPts val="0"/>
                        </a:spcAft>
                      </a:pPr>
                      <a:r>
                        <a:rPr lang="es-VE" sz="1100" b="1">
                          <a:latin typeface="Times New Roman"/>
                          <a:ea typeface="Calibri"/>
                          <a:cs typeface="Times New Roman"/>
                        </a:rPr>
                        <a:t>37/45</a:t>
                      </a:r>
                      <a:endParaRPr lang="es-VE"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tcPr>
                </a:tc>
                <a:tc>
                  <a:txBody>
                    <a:bodyPr/>
                    <a:lstStyle/>
                    <a:p>
                      <a:pPr marL="457200" algn="ctr">
                        <a:lnSpc>
                          <a:spcPct val="115000"/>
                        </a:lnSpc>
                        <a:spcAft>
                          <a:spcPts val="0"/>
                        </a:spcAft>
                      </a:pPr>
                      <a:r>
                        <a:rPr lang="es-VE" sz="1100" b="1" dirty="0">
                          <a:latin typeface="Times New Roman"/>
                          <a:ea typeface="Calibri"/>
                          <a:cs typeface="Times New Roman"/>
                        </a:rPr>
                        <a:t>16/20</a:t>
                      </a:r>
                      <a:endParaRPr lang="es-VE"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tcPr>
                </a:tc>
                <a:tc>
                  <a:txBody>
                    <a:bodyPr/>
                    <a:lstStyle/>
                    <a:p>
                      <a:pPr marL="457200" algn="ctr">
                        <a:lnSpc>
                          <a:spcPct val="115000"/>
                        </a:lnSpc>
                        <a:spcAft>
                          <a:spcPts val="0"/>
                        </a:spcAft>
                      </a:pPr>
                      <a:r>
                        <a:rPr lang="es-VE" sz="1100" b="1" dirty="0">
                          <a:latin typeface="Times New Roman"/>
                          <a:ea typeface="Calibri"/>
                          <a:cs typeface="Times New Roman"/>
                        </a:rPr>
                        <a:t>30/40</a:t>
                      </a:r>
                      <a:endParaRPr lang="es-VE"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tcPr>
                </a:tc>
                <a:extLst>
                  <a:ext uri="{0D108BD9-81ED-4DB2-BD59-A6C34878D82A}">
                    <a16:rowId xmlns:a16="http://schemas.microsoft.com/office/drawing/2014/main" val="10001"/>
                  </a:ext>
                </a:extLst>
              </a:tr>
            </a:tbl>
          </a:graphicData>
        </a:graphic>
      </p:graphicFrame>
      <p:sp>
        <p:nvSpPr>
          <p:cNvPr id="27651" name="Rectangle 3"/>
          <p:cNvSpPr>
            <a:spLocks noChangeArrowheads="1"/>
          </p:cNvSpPr>
          <p:nvPr/>
        </p:nvSpPr>
        <p:spPr bwMode="auto">
          <a:xfrm>
            <a:off x="2376339" y="3672458"/>
            <a:ext cx="7008650"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Carga de ruptura (Kg/mm) par diferente materiales empleados conducci</a:t>
            </a:r>
            <a:r>
              <a:rPr kumimoji="0" lang="es-VE" sz="1400" b="1" i="1"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la electricista.</a:t>
            </a:r>
            <a:endParaRPr kumimoji="0" lang="es-VE"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27652" name="Rectangle 4"/>
          <p:cNvSpPr>
            <a:spLocks noChangeArrowheads="1"/>
          </p:cNvSpPr>
          <p:nvPr/>
        </p:nvSpPr>
        <p:spPr bwMode="auto">
          <a:xfrm>
            <a:off x="144091" y="720130"/>
            <a:ext cx="10297144" cy="107721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Consisten en un cuerpo o un medio adecuado como portador de corriente eléctrica, el material que forma un conductor eléctrico es cualquier sustancia que pueda conducir una corriente electica cuando este conductor se ve sujeto a una diferencia de </a:t>
            </a:r>
            <a:r>
              <a:rPr kumimoji="0" lang="es-VE" sz="14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potencial</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entre sus extremos.</a:t>
            </a:r>
            <a:endParaRPr kumimoji="0" lang="es-VE"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Esta propiedad se llama conductividad y las sustancia con mayor conductividad son los metales.</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sp>
        <p:nvSpPr>
          <p:cNvPr id="27655" name="Rectangle 7"/>
          <p:cNvSpPr>
            <a:spLocks noChangeArrowheads="1"/>
          </p:cNvSpPr>
          <p:nvPr/>
        </p:nvSpPr>
        <p:spPr bwMode="auto">
          <a:xfrm>
            <a:off x="2592363" y="5040610"/>
            <a:ext cx="8064820" cy="156966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algn="just" defTabSz="914400" fontAlgn="base">
              <a:spcBef>
                <a:spcPct val="0"/>
              </a:spcBef>
              <a:spcAft>
                <a:spcPct val="0"/>
              </a:spcAft>
            </a:pPr>
            <a:r>
              <a:rPr lang="es-VE" sz="1600" dirty="0">
                <a:latin typeface="Times New Roman" pitchFamily="18" charset="0"/>
                <a:ea typeface="Calibri" pitchFamily="34" charset="0"/>
                <a:cs typeface="Times New Roman" pitchFamily="18" charset="0"/>
              </a:rPr>
              <a:t>	</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Debido a la poca carga de ruptura, en las l</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neas de transmisi</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a</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reas, estos se transforman en un inconveniente raz</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por la cual se recurren a cables de aluminio aleados reforzados con acero.</a:t>
            </a:r>
            <a:endParaRPr kumimoji="0" lang="es-VE"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En la actualidad los conductores trenzados son combinaciones de aluminio y otros elementos m</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para aportar caracter</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sticas mec</a:t>
            </a:r>
            <a:r>
              <a:rPr kumimoji="0" lang="es-VE" sz="16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nicas al conductor entre los diferentes tipos de conductores de aluminio se tienen los siguientes: </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18 Imagen"/>
          <p:cNvPicPr/>
          <p:nvPr/>
        </p:nvPicPr>
        <p:blipFill>
          <a:blip r:embed="rId2" cstate="print"/>
          <a:srcRect/>
          <a:stretch>
            <a:fillRect/>
          </a:stretch>
        </p:blipFill>
        <p:spPr bwMode="auto">
          <a:xfrm>
            <a:off x="1872283" y="144066"/>
            <a:ext cx="6106919" cy="1440160"/>
          </a:xfrm>
          <a:prstGeom prst="rect">
            <a:avLst/>
          </a:prstGeom>
          <a:ln>
            <a:noFill/>
          </a:ln>
          <a:effectLst>
            <a:outerShdw blurRad="292100" dist="139700" dir="2700000" algn="tl" rotWithShape="0">
              <a:srgbClr val="333333">
                <a:alpha val="65000"/>
              </a:srgbClr>
            </a:outerShdw>
          </a:effectLst>
        </p:spPr>
      </p:pic>
      <p:pic>
        <p:nvPicPr>
          <p:cNvPr id="20" name="Picture 2"/>
          <p:cNvPicPr>
            <a:picLocks noChangeAspect="1" noChangeArrowheads="1"/>
          </p:cNvPicPr>
          <p:nvPr/>
        </p:nvPicPr>
        <p:blipFill>
          <a:blip r:embed="rId3" cstate="print"/>
          <a:srcRect/>
          <a:stretch>
            <a:fillRect/>
          </a:stretch>
        </p:blipFill>
        <p:spPr bwMode="auto">
          <a:xfrm>
            <a:off x="216099" y="2304306"/>
            <a:ext cx="4032523" cy="3600400"/>
          </a:xfrm>
          <a:prstGeom prst="rect">
            <a:avLst/>
          </a:prstGeom>
          <a:noFill/>
          <a:ln w="9525">
            <a:noFill/>
            <a:miter lim="800000"/>
            <a:headEnd/>
            <a:tailEnd/>
          </a:ln>
        </p:spPr>
      </p:pic>
      <p:sp>
        <p:nvSpPr>
          <p:cNvPr id="21" name="20 Rectángulo"/>
          <p:cNvSpPr/>
          <p:nvPr/>
        </p:nvSpPr>
        <p:spPr>
          <a:xfrm>
            <a:off x="4968627" y="1728242"/>
            <a:ext cx="5400675" cy="4893647"/>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VE" sz="3200" dirty="0">
                <a:solidFill>
                  <a:schemeClr val="tx1">
                    <a:lumMod val="95000"/>
                    <a:lumOff val="5000"/>
                  </a:schemeClr>
                </a:solidFill>
                <a:latin typeface="Algerian" pitchFamily="82" charset="0"/>
              </a:rPr>
              <a:t> </a:t>
            </a:r>
            <a:r>
              <a:rPr lang="es-VE" sz="3200" u="sng" dirty="0">
                <a:solidFill>
                  <a:schemeClr val="tx1">
                    <a:lumMod val="95000"/>
                    <a:lumOff val="5000"/>
                  </a:schemeClr>
                </a:solidFill>
                <a:latin typeface="Arial" pitchFamily="34" charset="0"/>
                <a:cs typeface="Arial" pitchFamily="34" charset="0"/>
              </a:rPr>
              <a:t>Conductores “AAAC” </a:t>
            </a:r>
          </a:p>
          <a:p>
            <a:pPr algn="just"/>
            <a:endParaRPr lang="es-VE" dirty="0">
              <a:solidFill>
                <a:schemeClr val="tx1">
                  <a:lumMod val="95000"/>
                  <a:lumOff val="5000"/>
                </a:schemeClr>
              </a:solidFill>
              <a:latin typeface="Arial" pitchFamily="34" charset="0"/>
              <a:cs typeface="Arial" pitchFamily="34" charset="0"/>
            </a:endParaRPr>
          </a:p>
          <a:p>
            <a:pPr algn="just"/>
            <a:r>
              <a:rPr lang="es-VE" dirty="0">
                <a:solidFill>
                  <a:schemeClr val="tx1">
                    <a:lumMod val="95000"/>
                    <a:lumOff val="5000"/>
                  </a:schemeClr>
                </a:solidFill>
                <a:latin typeface="Arial" pitchFamily="34" charset="0"/>
                <a:cs typeface="Arial" pitchFamily="34" charset="0"/>
              </a:rPr>
              <a:t>      Los   “AAAC”  Conductores de aluminio con aleación, tienen mayor resistencia a la tención  que los conductores de aluminio tipo ordinario.</a:t>
            </a:r>
          </a:p>
          <a:p>
            <a:pPr algn="just"/>
            <a:r>
              <a:rPr lang="es-VE" dirty="0">
                <a:solidFill>
                  <a:schemeClr val="tx1">
                    <a:lumMod val="95000"/>
                    <a:lumOff val="5000"/>
                  </a:schemeClr>
                </a:solidFill>
                <a:latin typeface="Arial" pitchFamily="34" charset="0"/>
                <a:cs typeface="Arial" pitchFamily="34" charset="0"/>
              </a:rPr>
              <a:t>       Utilizado normalmente como cable aéreo desnudo para distribución eléctrica primaria y secundaria. </a:t>
            </a:r>
          </a:p>
          <a:p>
            <a:pPr algn="just"/>
            <a:r>
              <a:rPr lang="es-VE" dirty="0">
                <a:solidFill>
                  <a:schemeClr val="tx1">
                    <a:lumMod val="95000"/>
                    <a:lumOff val="5000"/>
                  </a:schemeClr>
                </a:solidFill>
                <a:latin typeface="Arial" pitchFamily="34" charset="0"/>
                <a:cs typeface="Arial" pitchFamily="34" charset="0"/>
              </a:rPr>
              <a:t>      Es fabricado usando aleación de aluminio de alta fortaleza propiciando así una alta relación resistencia / peso.</a:t>
            </a:r>
            <a:br>
              <a:rPr lang="es-VE" dirty="0">
                <a:solidFill>
                  <a:schemeClr val="tx1">
                    <a:lumMod val="95000"/>
                    <a:lumOff val="5000"/>
                  </a:schemeClr>
                </a:solidFill>
                <a:latin typeface="Arial" pitchFamily="34" charset="0"/>
                <a:cs typeface="Arial" pitchFamily="34" charset="0"/>
              </a:rPr>
            </a:br>
            <a:r>
              <a:rPr lang="es-VE" dirty="0">
                <a:solidFill>
                  <a:schemeClr val="tx1">
                    <a:lumMod val="95000"/>
                    <a:lumOff val="5000"/>
                  </a:schemeClr>
                </a:solidFill>
                <a:latin typeface="Arial" pitchFamily="34" charset="0"/>
                <a:cs typeface="Arial" pitchFamily="34" charset="0"/>
              </a:rPr>
              <a:t>       La aleación de aluminio del cable AAAC ofrece mayor resistencia a la corrosión  que el cable ACSR.</a:t>
            </a:r>
            <a:endParaRPr lang="es-VE" dirty="0">
              <a:solidFill>
                <a:schemeClr val="tx1">
                  <a:lumMod val="95000"/>
                  <a:lumOff val="5000"/>
                </a:schemeClr>
              </a:solidFill>
            </a:endParaRPr>
          </a:p>
        </p:txBody>
      </p:sp>
    </p:spTree>
  </p:cSld>
  <p:clrMapOvr>
    <a:masterClrMapping/>
  </p:clrMapOvr>
  <p:transition>
    <p:cut thruBlk="1"/>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1728267" y="216074"/>
            <a:ext cx="6120680" cy="1656184"/>
          </a:xfrm>
          <a:prstGeom prst="rect">
            <a:avLst/>
          </a:prstGeom>
          <a:ln>
            <a:noFill/>
          </a:ln>
          <a:effectLst>
            <a:outerShdw blurRad="292100" dist="139700" dir="2700000" algn="tl" rotWithShape="0">
              <a:srgbClr val="333333">
                <a:alpha val="65000"/>
              </a:srgbClr>
            </a:outerShdw>
          </a:effectLst>
        </p:spPr>
      </p:pic>
      <p:pic>
        <p:nvPicPr>
          <p:cNvPr id="5" name="Picture 3"/>
          <p:cNvPicPr>
            <a:picLocks noChangeAspect="1" noChangeArrowheads="1"/>
          </p:cNvPicPr>
          <p:nvPr/>
        </p:nvPicPr>
        <p:blipFill>
          <a:blip r:embed="rId3" cstate="print"/>
          <a:srcRect/>
          <a:stretch>
            <a:fillRect/>
          </a:stretch>
        </p:blipFill>
        <p:spPr bwMode="auto">
          <a:xfrm>
            <a:off x="144091" y="3024386"/>
            <a:ext cx="3960516" cy="4038178"/>
          </a:xfrm>
          <a:prstGeom prst="rect">
            <a:avLst/>
          </a:prstGeom>
          <a:noFill/>
          <a:ln w="9525">
            <a:noFill/>
            <a:miter lim="800000"/>
            <a:headEnd/>
            <a:tailEnd/>
          </a:ln>
        </p:spPr>
      </p:pic>
      <p:sp>
        <p:nvSpPr>
          <p:cNvPr id="6" name="5 Rectángulo"/>
          <p:cNvSpPr/>
          <p:nvPr/>
        </p:nvSpPr>
        <p:spPr>
          <a:xfrm>
            <a:off x="4968627" y="2016274"/>
            <a:ext cx="5400675" cy="4708981"/>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VE" u="sng" dirty="0">
                <a:solidFill>
                  <a:schemeClr val="tx1">
                    <a:lumMod val="95000"/>
                    <a:lumOff val="5000"/>
                  </a:schemeClr>
                </a:solidFill>
                <a:latin typeface="Arial" pitchFamily="34" charset="0"/>
                <a:cs typeface="Arial" pitchFamily="34" charset="0"/>
              </a:rPr>
              <a:t>Conductores ACSR </a:t>
            </a:r>
            <a:endParaRPr lang="es-VE" dirty="0">
              <a:solidFill>
                <a:schemeClr val="tx1">
                  <a:lumMod val="95000"/>
                  <a:lumOff val="5000"/>
                </a:schemeClr>
              </a:solidFill>
              <a:latin typeface="Arial" pitchFamily="34" charset="0"/>
              <a:cs typeface="Arial" pitchFamily="34" charset="0"/>
            </a:endParaRPr>
          </a:p>
          <a:p>
            <a:pPr algn="just"/>
            <a:r>
              <a:rPr lang="es-VE" dirty="0">
                <a:solidFill>
                  <a:schemeClr val="tx1">
                    <a:lumMod val="95000"/>
                    <a:lumOff val="5000"/>
                  </a:schemeClr>
                </a:solidFill>
                <a:latin typeface="Arial" pitchFamily="34" charset="0"/>
                <a:cs typeface="Arial" pitchFamily="34" charset="0"/>
              </a:rPr>
              <a:t>	Los    “ACSR”   Conductores de aluminio con refuerzo de                 acero, consisten en un núcleo central de acero rodeado   por capas de alambres de aluminio.</a:t>
            </a:r>
          </a:p>
          <a:p>
            <a:pPr algn="just"/>
            <a:r>
              <a:rPr lang="es-VE" dirty="0">
                <a:solidFill>
                  <a:schemeClr val="tx1">
                    <a:lumMod val="95000"/>
                    <a:lumOff val="5000"/>
                  </a:schemeClr>
                </a:solidFill>
                <a:latin typeface="Arial" pitchFamily="34" charset="0"/>
                <a:cs typeface="Arial" pitchFamily="34" charset="0"/>
              </a:rPr>
              <a:t>	Utilizado normalmente como cable aéreo desnudo para distribución eléctrica primaria y secundaria. </a:t>
            </a:r>
          </a:p>
          <a:p>
            <a:pPr algn="just"/>
            <a:r>
              <a:rPr lang="es-VE" dirty="0">
                <a:solidFill>
                  <a:schemeClr val="tx1">
                    <a:lumMod val="95000"/>
                    <a:lumOff val="5000"/>
                  </a:schemeClr>
                </a:solidFill>
                <a:latin typeface="Arial" pitchFamily="34" charset="0"/>
                <a:cs typeface="Arial" pitchFamily="34" charset="0"/>
              </a:rPr>
              <a:t>      	El conductor ACSR ofrece una fortaleza óptima para el diseño de líneas de transmisión. </a:t>
            </a:r>
          </a:p>
          <a:p>
            <a:pPr algn="just"/>
            <a:r>
              <a:rPr lang="es-VE" dirty="0">
                <a:solidFill>
                  <a:schemeClr val="tx1">
                    <a:lumMod val="95000"/>
                    <a:lumOff val="5000"/>
                  </a:schemeClr>
                </a:solidFill>
                <a:latin typeface="Arial" pitchFamily="34" charset="0"/>
                <a:cs typeface="Arial" pitchFamily="34" charset="0"/>
              </a:rPr>
              <a:t>     	El cableado con núcleo variable de acero permite alcanzar la dureza deseada sin sacrificar la corriente máxima que puede soportar el cable</a:t>
            </a:r>
            <a:endParaRPr lang="es-VE" dirty="0">
              <a:solidFill>
                <a:schemeClr val="tx1">
                  <a:lumMod val="95000"/>
                  <a:lumOff val="5000"/>
                </a:schemeClr>
              </a:solidFill>
            </a:endParaRPr>
          </a:p>
        </p:txBody>
      </p:sp>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4 Imagen"/>
          <p:cNvPicPr/>
          <p:nvPr/>
        </p:nvPicPr>
        <p:blipFill>
          <a:blip r:embed="rId2" cstate="print"/>
          <a:srcRect/>
          <a:stretch>
            <a:fillRect/>
          </a:stretch>
        </p:blipFill>
        <p:spPr bwMode="auto">
          <a:xfrm>
            <a:off x="1728267" y="144066"/>
            <a:ext cx="5921499" cy="1728192"/>
          </a:xfrm>
          <a:prstGeom prst="rect">
            <a:avLst/>
          </a:prstGeom>
          <a:ln>
            <a:noFill/>
          </a:ln>
          <a:effectLst>
            <a:outerShdw blurRad="292100" dist="139700" dir="2700000" algn="tl" rotWithShape="0">
              <a:srgbClr val="333333">
                <a:alpha val="65000"/>
              </a:srgbClr>
            </a:outerShdw>
          </a:effectLst>
        </p:spPr>
      </p:pic>
      <p:pic>
        <p:nvPicPr>
          <p:cNvPr id="9" name="Picture 3"/>
          <p:cNvPicPr>
            <a:picLocks noChangeAspect="1" noChangeArrowheads="1"/>
          </p:cNvPicPr>
          <p:nvPr/>
        </p:nvPicPr>
        <p:blipFill>
          <a:blip r:embed="rId3" cstate="print"/>
          <a:srcRect/>
          <a:stretch>
            <a:fillRect/>
          </a:stretch>
        </p:blipFill>
        <p:spPr bwMode="auto">
          <a:xfrm>
            <a:off x="144091" y="3024386"/>
            <a:ext cx="4104456" cy="3888432"/>
          </a:xfrm>
          <a:prstGeom prst="rect">
            <a:avLst/>
          </a:prstGeom>
          <a:noFill/>
          <a:ln w="9525">
            <a:noFill/>
            <a:miter lim="800000"/>
            <a:headEnd/>
            <a:tailEnd/>
          </a:ln>
        </p:spPr>
      </p:pic>
      <p:sp>
        <p:nvSpPr>
          <p:cNvPr id="10" name="9 Rectángulo"/>
          <p:cNvSpPr/>
          <p:nvPr/>
        </p:nvSpPr>
        <p:spPr>
          <a:xfrm>
            <a:off x="4968627" y="2232298"/>
            <a:ext cx="5400675" cy="4278094"/>
          </a:xfrm>
          <a:prstGeom prst="rect">
            <a:avLst/>
          </a:prstGeom>
        </p:spPr>
        <p:style>
          <a:lnRef idx="2">
            <a:schemeClr val="dk1"/>
          </a:lnRef>
          <a:fillRef idx="1003">
            <a:schemeClr val="lt1"/>
          </a:fillRef>
          <a:effectRef idx="0">
            <a:schemeClr val="dk1"/>
          </a:effectRef>
          <a:fontRef idx="minor">
            <a:schemeClr val="dk1"/>
          </a:fontRef>
        </p:style>
        <p:txBody>
          <a:bodyPr>
            <a:spAutoFit/>
          </a:bodyPr>
          <a:lstStyle/>
          <a:p>
            <a:pPr algn="ctr"/>
            <a:r>
              <a:rPr lang="es-VE" sz="3200" u="sng" dirty="0">
                <a:solidFill>
                  <a:schemeClr val="tx1">
                    <a:lumMod val="95000"/>
                    <a:lumOff val="5000"/>
                  </a:schemeClr>
                </a:solidFill>
                <a:latin typeface="Arial" pitchFamily="34" charset="0"/>
                <a:cs typeface="Arial" pitchFamily="34" charset="0"/>
              </a:rPr>
              <a:t>Conductores  “ACAR”</a:t>
            </a:r>
          </a:p>
          <a:p>
            <a:pPr algn="just"/>
            <a:r>
              <a:rPr lang="es-VE" dirty="0">
                <a:solidFill>
                  <a:schemeClr val="tx1">
                    <a:lumMod val="95000"/>
                    <a:lumOff val="5000"/>
                  </a:schemeClr>
                </a:solidFill>
                <a:latin typeface="Arial" pitchFamily="34" charset="0"/>
                <a:cs typeface="Arial" pitchFamily="34" charset="0"/>
              </a:rPr>
              <a:t>	Los  “ACAR” o conductores de aluminio con refuerzo de aleación tienen un núcleo de aluminio  de alta resistencia  rodeados por capas de conductores  eléctricos  de aluminio tipo especial . </a:t>
            </a:r>
          </a:p>
          <a:p>
            <a:pPr algn="just"/>
            <a:r>
              <a:rPr lang="es-VE" dirty="0">
                <a:solidFill>
                  <a:schemeClr val="tx1">
                    <a:lumMod val="95000"/>
                    <a:lumOff val="5000"/>
                  </a:schemeClr>
                </a:solidFill>
                <a:latin typeface="Arial" pitchFamily="34" charset="0"/>
                <a:cs typeface="Arial" pitchFamily="34" charset="0"/>
              </a:rPr>
              <a:t>	El conductor de aluminio con refuerzo de aleación de aluminio es una opción excelente en cuanto a conductores donde se necesita capacidad de carga de corriente, alta resistencia y conductor de menor peso, ya que son fundamentales para el diseño de la línea eléctricas.</a:t>
            </a:r>
            <a:endParaRPr lang="es-VE" dirty="0">
              <a:solidFill>
                <a:schemeClr val="tx1">
                  <a:lumMod val="95000"/>
                  <a:lumOff val="5000"/>
                </a:schemeClr>
              </a:solidFill>
            </a:endParaRPr>
          </a:p>
        </p:txBody>
      </p:sp>
    </p:spTree>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5328667" y="2184100"/>
            <a:ext cx="5184576" cy="483209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indent="228600" algn="just" defTabSz="914400" fontAlgn="base">
              <a:spcBef>
                <a:spcPct val="0"/>
              </a:spcBef>
              <a:spcAft>
                <a:spcPct val="0"/>
              </a:spcAft>
            </a:pPr>
            <a:r>
              <a:rPr lang="es-VE" sz="2400" u="sng" dirty="0">
                <a:solidFill>
                  <a:srgbClr val="000000"/>
                </a:solidFill>
                <a:latin typeface="Arial" pitchFamily="34" charset="0"/>
                <a:cs typeface="Arial" pitchFamily="34" charset="0"/>
              </a:rPr>
              <a:t>Conductor</a:t>
            </a:r>
            <a:r>
              <a:rPr lang="es-VE" sz="2400" dirty="0">
                <a:solidFill>
                  <a:srgbClr val="000000"/>
                </a:solidFill>
                <a:latin typeface="Arial" pitchFamily="34" charset="0"/>
                <a:cs typeface="Arial" pitchFamily="34" charset="0"/>
              </a:rPr>
              <a:t>  </a:t>
            </a:r>
            <a:r>
              <a:rPr lang="es-VE" sz="2400" u="sng" dirty="0">
                <a:solidFill>
                  <a:srgbClr val="000000"/>
                </a:solidFill>
                <a:latin typeface="Arial" pitchFamily="34" charset="0"/>
                <a:cs typeface="Arial" pitchFamily="34" charset="0"/>
              </a:rPr>
              <a:t>homogéneo</a:t>
            </a:r>
            <a:r>
              <a:rPr lang="es-VE" sz="2400" dirty="0">
                <a:solidFill>
                  <a:srgbClr val="000000"/>
                </a:solidFill>
                <a:latin typeface="Arial" pitchFamily="34" charset="0"/>
                <a:cs typeface="Arial" pitchFamily="34" charset="0"/>
              </a:rPr>
              <a:t> </a:t>
            </a:r>
            <a:r>
              <a:rPr lang="es-VE" sz="2400" u="sng" dirty="0">
                <a:solidFill>
                  <a:srgbClr val="000000"/>
                </a:solidFill>
                <a:latin typeface="Arial" pitchFamily="34" charset="0"/>
                <a:cs typeface="Arial" pitchFamily="34" charset="0"/>
              </a:rPr>
              <a:t>de</a:t>
            </a:r>
            <a:r>
              <a:rPr lang="es-VE" sz="2400" dirty="0">
                <a:solidFill>
                  <a:srgbClr val="000000"/>
                </a:solidFill>
                <a:latin typeface="Arial" pitchFamily="34" charset="0"/>
                <a:cs typeface="Arial" pitchFamily="34" charset="0"/>
              </a:rPr>
              <a:t> </a:t>
            </a:r>
            <a:r>
              <a:rPr lang="es-VE" sz="2400" u="sng" dirty="0">
                <a:solidFill>
                  <a:srgbClr val="000000"/>
                </a:solidFill>
                <a:latin typeface="Arial" pitchFamily="34" charset="0"/>
                <a:cs typeface="Arial" pitchFamily="34" charset="0"/>
              </a:rPr>
              <a:t>aluminio</a:t>
            </a:r>
            <a:r>
              <a:rPr lang="es-VE" sz="2400" dirty="0">
                <a:solidFill>
                  <a:srgbClr val="000000"/>
                </a:solidFill>
                <a:latin typeface="Arial" pitchFamily="34" charset="0"/>
                <a:cs typeface="Arial" pitchFamily="34" charset="0"/>
              </a:rPr>
              <a:t> </a:t>
            </a:r>
            <a:r>
              <a:rPr lang="es-VE" sz="2400" u="sng" dirty="0">
                <a:solidFill>
                  <a:srgbClr val="000000"/>
                </a:solidFill>
                <a:latin typeface="Arial" pitchFamily="34" charset="0"/>
                <a:cs typeface="Arial" pitchFamily="34" charset="0"/>
              </a:rPr>
              <a:t>puro</a:t>
            </a:r>
            <a:r>
              <a:rPr lang="es-VE" sz="2400" dirty="0">
                <a:solidFill>
                  <a:srgbClr val="000000"/>
                </a:solidFill>
                <a:latin typeface="Arial" pitchFamily="34" charset="0"/>
                <a:cs typeface="Arial" pitchFamily="34" charset="0"/>
              </a:rPr>
              <a:t> </a:t>
            </a:r>
            <a:r>
              <a:rPr lang="es-VE" sz="2400" u="sng" dirty="0">
                <a:solidFill>
                  <a:srgbClr val="000000"/>
                </a:solidFill>
                <a:latin typeface="Arial" pitchFamily="34" charset="0"/>
                <a:cs typeface="Arial" pitchFamily="34" charset="0"/>
              </a:rPr>
              <a:t>(ACC)</a:t>
            </a:r>
            <a:endParaRPr lang="es-VE" sz="2400" u="sng" dirty="0">
              <a:latin typeface="Arial" pitchFamily="34" charset="0"/>
              <a:cs typeface="Arial" pitchFamily="34" charset="0"/>
            </a:endParaRPr>
          </a:p>
          <a:p>
            <a:pPr marL="0" marR="0" lvl="0" indent="228600" algn="just" defTabSz="914400" rtl="0" eaLnBrk="1" fontAlgn="base" latinLnBrk="0" hangingPunct="1">
              <a:lnSpc>
                <a:spcPct val="100000"/>
              </a:lnSpc>
              <a:spcBef>
                <a:spcPct val="0"/>
              </a:spcBef>
              <a:spcAft>
                <a:spcPct val="0"/>
              </a:spcAft>
              <a:buClrTx/>
              <a:buSzTx/>
              <a:buFontTx/>
              <a:buNone/>
              <a:tabLst/>
            </a:pPr>
            <a:endParaRPr kumimoji="0" lang="es-VE" b="1" i="0" u="none" strike="noStrike" cap="none" normalizeH="0" baseline="0" dirty="0">
              <a:ln>
                <a:noFill/>
              </a:ln>
              <a:solidFill>
                <a:srgbClr val="000000"/>
              </a:solidFill>
              <a:effectLst/>
              <a:latin typeface="Arial" pitchFamily="34" charset="0"/>
              <a:cs typeface="Arial" pitchFamily="34" charset="0"/>
            </a:endParaRPr>
          </a:p>
          <a:p>
            <a:pPr marL="0" marR="0" lvl="0" indent="228600" algn="just" defTabSz="914400" rtl="0" eaLnBrk="1" fontAlgn="base" latinLnBrk="0" hangingPunct="1">
              <a:lnSpc>
                <a:spcPct val="100000"/>
              </a:lnSpc>
              <a:spcBef>
                <a:spcPct val="0"/>
              </a:spcBef>
              <a:spcAft>
                <a:spcPct val="0"/>
              </a:spcAft>
              <a:buClrTx/>
              <a:buSzTx/>
              <a:buFontTx/>
              <a:buNone/>
              <a:tabLst/>
            </a:pPr>
            <a:r>
              <a:rPr kumimoji="0" lang="es-VE" b="0" i="0" u="none" strike="noStrike" cap="none" normalizeH="0" baseline="0" dirty="0">
                <a:ln>
                  <a:noFill/>
                </a:ln>
                <a:solidFill>
                  <a:srgbClr val="000000"/>
                </a:solidFill>
                <a:effectLst/>
                <a:latin typeface="Arial" pitchFamily="34" charset="0"/>
                <a:cs typeface="Arial" pitchFamily="34" charset="0"/>
              </a:rPr>
              <a:t>El aluminio es, después del cobre, el metal industrial de mayor conductividad eléctrica. Esta se reduce muy rápidamente con la presencia de impurezas en el metal, por lo tanto para la fabricación de conductores se utilizan metales con un título no inferior al 99.7%, condición esta que también asegura resistencia y protección de la corrosión. Los conductores de aluminio 1350 de se clasifican de la siguiente forma: </a:t>
            </a: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00000"/>
                </a:solidFill>
                <a:effectLst/>
                <a:latin typeface="Arial" pitchFamily="34" charset="0"/>
                <a:cs typeface="Arial" pitchFamily="34" charset="0"/>
              </a:rPr>
              <a:t>  </a:t>
            </a: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00000"/>
                </a:solidFill>
                <a:effectLst/>
                <a:latin typeface="Arial" pitchFamily="34" charset="0"/>
                <a:cs typeface="Arial" pitchFamily="34" charset="0"/>
              </a:rPr>
              <a:t> </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4" name="3 Rectángulo"/>
          <p:cNvSpPr/>
          <p:nvPr/>
        </p:nvSpPr>
        <p:spPr>
          <a:xfrm>
            <a:off x="288107" y="3528442"/>
            <a:ext cx="4752527" cy="3477875"/>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b="1" i="1" dirty="0">
                <a:latin typeface="Arial" pitchFamily="34" charset="0"/>
                <a:cs typeface="Arial" pitchFamily="34" charset="0"/>
              </a:rPr>
              <a:t>Clase AA:</a:t>
            </a:r>
            <a:r>
              <a:rPr lang="es-VE" b="1" dirty="0">
                <a:latin typeface="Arial" pitchFamily="34" charset="0"/>
                <a:cs typeface="Arial" pitchFamily="34" charset="0"/>
              </a:rPr>
              <a:t> </a:t>
            </a:r>
            <a:r>
              <a:rPr lang="es-VE" dirty="0">
                <a:latin typeface="Arial" pitchFamily="34" charset="0"/>
                <a:cs typeface="Arial" pitchFamily="34" charset="0"/>
              </a:rPr>
              <a:t>Conductores normalmente usados en líneas de transmisión aéreas.</a:t>
            </a:r>
          </a:p>
          <a:p>
            <a:r>
              <a:rPr lang="es-VE" b="1" i="1" dirty="0">
                <a:latin typeface="Arial" pitchFamily="34" charset="0"/>
                <a:cs typeface="Arial" pitchFamily="34" charset="0"/>
              </a:rPr>
              <a:t>Clase A</a:t>
            </a:r>
            <a:r>
              <a:rPr lang="es-VE" b="1" dirty="0">
                <a:latin typeface="Arial" pitchFamily="34" charset="0"/>
                <a:cs typeface="Arial" pitchFamily="34" charset="0"/>
              </a:rPr>
              <a:t>: </a:t>
            </a:r>
            <a:r>
              <a:rPr lang="es-VE" dirty="0">
                <a:latin typeface="Arial" pitchFamily="34" charset="0"/>
                <a:cs typeface="Arial" pitchFamily="34" charset="0"/>
              </a:rPr>
              <a:t>Conductores a ser recubiertos por materiales resistentes al clima y conductores desnudos con alta flexibilidad.</a:t>
            </a:r>
          </a:p>
          <a:p>
            <a:r>
              <a:rPr lang="es-VE" b="1" i="1" dirty="0">
                <a:latin typeface="Arial" pitchFamily="34" charset="0"/>
                <a:cs typeface="Arial" pitchFamily="34" charset="0"/>
              </a:rPr>
              <a:t>Clase B:</a:t>
            </a:r>
            <a:r>
              <a:rPr lang="es-VE" b="1" dirty="0">
                <a:latin typeface="Arial" pitchFamily="34" charset="0"/>
                <a:cs typeface="Arial" pitchFamily="34" charset="0"/>
              </a:rPr>
              <a:t> </a:t>
            </a:r>
            <a:r>
              <a:rPr lang="es-VE" dirty="0">
                <a:latin typeface="Arial" pitchFamily="34" charset="0"/>
                <a:cs typeface="Arial" pitchFamily="34" charset="0"/>
              </a:rPr>
              <a:t>Conductores a ser aislados con diversos materiales y conductores que requieren mayor flexibilidad.</a:t>
            </a:r>
          </a:p>
          <a:p>
            <a:r>
              <a:rPr lang="es-VE" b="1" i="1" dirty="0">
                <a:latin typeface="Arial" pitchFamily="34" charset="0"/>
                <a:cs typeface="Arial" pitchFamily="34" charset="0"/>
              </a:rPr>
              <a:t>Clase C:</a:t>
            </a:r>
            <a:r>
              <a:rPr lang="es-VE" b="1" dirty="0">
                <a:latin typeface="Arial" pitchFamily="34" charset="0"/>
                <a:cs typeface="Arial" pitchFamily="34" charset="0"/>
              </a:rPr>
              <a:t> </a:t>
            </a:r>
            <a:r>
              <a:rPr lang="es-VE" dirty="0">
                <a:latin typeface="Arial" pitchFamily="34" charset="0"/>
                <a:cs typeface="Arial" pitchFamily="34" charset="0"/>
              </a:rPr>
              <a:t>Conductores que requieren la más alta flexibilidad.</a:t>
            </a:r>
          </a:p>
        </p:txBody>
      </p:sp>
      <p:pic>
        <p:nvPicPr>
          <p:cNvPr id="7170" name="Picture 2"/>
          <p:cNvPicPr>
            <a:picLocks noChangeAspect="1" noChangeArrowheads="1"/>
          </p:cNvPicPr>
          <p:nvPr/>
        </p:nvPicPr>
        <p:blipFill>
          <a:blip r:embed="rId2" cstate="print"/>
          <a:srcRect/>
          <a:stretch>
            <a:fillRect/>
          </a:stretch>
        </p:blipFill>
        <p:spPr bwMode="auto">
          <a:xfrm>
            <a:off x="432123" y="288082"/>
            <a:ext cx="5400600" cy="187220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6"/>
          <p:cNvPicPr>
            <a:picLocks noChangeAspect="1" noChangeArrowheads="1"/>
          </p:cNvPicPr>
          <p:nvPr/>
        </p:nvPicPr>
        <p:blipFill>
          <a:blip r:embed="rId2" cstate="print"/>
          <a:srcRect/>
          <a:stretch>
            <a:fillRect/>
          </a:stretch>
        </p:blipFill>
        <p:spPr bwMode="auto">
          <a:xfrm>
            <a:off x="0" y="0"/>
            <a:ext cx="3456384"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3" name="2 Conector recto de flecha"/>
          <p:cNvCxnSpPr/>
          <p:nvPr/>
        </p:nvCxnSpPr>
        <p:spPr>
          <a:xfrm>
            <a:off x="1944291" y="936154"/>
            <a:ext cx="0" cy="6480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5" name="4 Rectángulo"/>
          <p:cNvSpPr/>
          <p:nvPr/>
        </p:nvSpPr>
        <p:spPr>
          <a:xfrm>
            <a:off x="0" y="1656234"/>
            <a:ext cx="4320555" cy="307777"/>
          </a:xfrm>
          <a:prstGeom prst="rect">
            <a:avLst/>
          </a:prstGeom>
        </p:spPr>
        <p:txBody>
          <a:bodyPr wrap="square">
            <a:spAutoFit/>
          </a:bodyPr>
          <a:lstStyle/>
          <a:p>
            <a:pPr lvl="0" defTabSz="914400" fontAlgn="base">
              <a:spcBef>
                <a:spcPct val="0"/>
              </a:spcBef>
              <a:spcAft>
                <a:spcPct val="0"/>
              </a:spcAft>
            </a:pP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Un solo conductor solido, conductor redondo compacto.</a:t>
            </a:r>
            <a:endParaRPr kumimoji="0" lang="es-VE" sz="1400" b="0" i="0" u="none" strike="noStrike" cap="none" normalizeH="0" baseline="0" dirty="0">
              <a:ln>
                <a:noFill/>
              </a:ln>
              <a:solidFill>
                <a:schemeClr val="tx1"/>
              </a:solidFill>
              <a:effectLst/>
              <a:latin typeface="Arial" pitchFamily="34" charset="0"/>
              <a:cs typeface="Arial" pitchFamily="34" charset="0"/>
            </a:endParaRPr>
          </a:p>
        </p:txBody>
      </p:sp>
      <p:cxnSp>
        <p:nvCxnSpPr>
          <p:cNvPr id="7" name="6 Conector recto de flecha"/>
          <p:cNvCxnSpPr/>
          <p:nvPr/>
        </p:nvCxnSpPr>
        <p:spPr>
          <a:xfrm>
            <a:off x="1944291" y="3240410"/>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10 Rectángulo"/>
          <p:cNvSpPr/>
          <p:nvPr/>
        </p:nvSpPr>
        <p:spPr>
          <a:xfrm>
            <a:off x="0" y="3744466"/>
            <a:ext cx="5400675" cy="738664"/>
          </a:xfrm>
          <a:prstGeom prst="rect">
            <a:avLst/>
          </a:prstGeom>
        </p:spPr>
        <p:txBody>
          <a:bodyPr>
            <a:spAutoFit/>
          </a:bodyPr>
          <a:lstStyle/>
          <a:p>
            <a:pPr lvl="0" defTabSz="914400" fontAlgn="base">
              <a:spcBef>
                <a:spcPct val="0"/>
              </a:spcBef>
              <a:spcAft>
                <a:spcPct val="0"/>
              </a:spcAft>
            </a:pP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Tres conductores Apantallados conductores de sector compacto.</a:t>
            </a:r>
            <a:endParaRPr kumimoji="0" lang="es-VE" sz="1400" b="0" i="0" u="none" strike="noStrike" cap="none" normalizeH="0" baseline="0" dirty="0">
              <a:ln>
                <a:noFill/>
              </a:ln>
              <a:solidFill>
                <a:schemeClr val="tx1"/>
              </a:solidFill>
              <a:effectLst/>
              <a:latin typeface="Arial" pitchFamily="34" charset="0"/>
              <a:cs typeface="Arial" pitchFamily="34" charset="0"/>
            </a:endParaRPr>
          </a:p>
          <a:p>
            <a:pPr lvl="0" defTabSz="914400" eaLnBrk="0" fontAlgn="base" hangingPunct="0">
              <a:spcBef>
                <a:spcPct val="0"/>
              </a:spcBef>
              <a:spcAft>
                <a:spcPct val="0"/>
              </a:spcAft>
            </a:pPr>
            <a:endParaRPr kumimoji="0" lang="es-VE" sz="2800" b="0" i="0" u="none" strike="noStrike" cap="none" normalizeH="0" baseline="0" dirty="0">
              <a:ln>
                <a:noFill/>
              </a:ln>
              <a:solidFill>
                <a:schemeClr val="tx1"/>
              </a:solidFill>
              <a:effectLst/>
              <a:latin typeface="Arial" pitchFamily="34" charset="0"/>
              <a:cs typeface="Arial" pitchFamily="34" charset="0"/>
            </a:endParaRPr>
          </a:p>
        </p:txBody>
      </p:sp>
      <p:cxnSp>
        <p:nvCxnSpPr>
          <p:cNvPr id="13" name="12 Conector recto de flecha"/>
          <p:cNvCxnSpPr/>
          <p:nvPr/>
        </p:nvCxnSpPr>
        <p:spPr>
          <a:xfrm>
            <a:off x="2376339" y="5256634"/>
            <a:ext cx="0" cy="6480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Rectangle 10"/>
          <p:cNvSpPr>
            <a:spLocks noChangeArrowheads="1"/>
          </p:cNvSpPr>
          <p:nvPr/>
        </p:nvSpPr>
        <p:spPr bwMode="auto">
          <a:xfrm>
            <a:off x="720155" y="5832698"/>
            <a:ext cx="331236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Un solo conductor con relleno de aceite.</a:t>
            </a:r>
            <a:endParaRPr kumimoji="0" lang="es-VE"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400" b="0" i="0" u="none" strike="noStrike" cap="none" normalizeH="0" baseline="0" dirty="0">
              <a:ln>
                <a:noFill/>
              </a:ln>
              <a:solidFill>
                <a:schemeClr val="tx1"/>
              </a:solidFill>
              <a:effectLst/>
              <a:latin typeface="Arial" pitchFamily="34" charset="0"/>
              <a:cs typeface="Arial" pitchFamily="34" charset="0"/>
            </a:endParaRPr>
          </a:p>
        </p:txBody>
      </p:sp>
      <p:cxnSp>
        <p:nvCxnSpPr>
          <p:cNvPr id="20" name="19 Conector recto de flecha"/>
          <p:cNvCxnSpPr/>
          <p:nvPr/>
        </p:nvCxnSpPr>
        <p:spPr>
          <a:xfrm>
            <a:off x="9001075" y="1224186"/>
            <a:ext cx="0" cy="7920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3" name="22 Rectángulo"/>
          <p:cNvSpPr/>
          <p:nvPr/>
        </p:nvSpPr>
        <p:spPr>
          <a:xfrm>
            <a:off x="7488907" y="2088282"/>
            <a:ext cx="3164392" cy="307777"/>
          </a:xfrm>
          <a:prstGeom prst="rect">
            <a:avLst/>
          </a:prstGeom>
        </p:spPr>
        <p:txBody>
          <a:bodyPr wrap="none">
            <a:spAutoFit/>
          </a:bodyPr>
          <a:lstStyle/>
          <a:p>
            <a:pPr lvl="0" algn="ctr" defTabSz="914400" fontAlgn="base">
              <a:spcBef>
                <a:spcPct val="0"/>
              </a:spcBef>
              <a:spcAft>
                <a:spcPct val="0"/>
              </a:spcAft>
            </a:pP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Tres conductores con relleno de aceiten.</a:t>
            </a:r>
            <a:endParaRPr kumimoji="0" lang="es-VE" sz="1400" b="0" i="0" u="none" strike="noStrike" cap="none" normalizeH="0" baseline="0" dirty="0">
              <a:ln>
                <a:noFill/>
              </a:ln>
              <a:solidFill>
                <a:schemeClr val="tx1"/>
              </a:solidFill>
              <a:effectLst/>
              <a:latin typeface="Times New Roman" pitchFamily="18" charset="0"/>
              <a:cs typeface="Times New Roman" pitchFamily="18" charset="0"/>
            </a:endParaRPr>
          </a:p>
        </p:txBody>
      </p:sp>
      <p:cxnSp>
        <p:nvCxnSpPr>
          <p:cNvPr id="25" name="24 Conector recto de flecha"/>
          <p:cNvCxnSpPr/>
          <p:nvPr/>
        </p:nvCxnSpPr>
        <p:spPr>
          <a:xfrm>
            <a:off x="8785051" y="3816474"/>
            <a:ext cx="0" cy="64812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26 Rectángulo"/>
          <p:cNvSpPr/>
          <p:nvPr/>
        </p:nvSpPr>
        <p:spPr>
          <a:xfrm>
            <a:off x="6048747" y="4464546"/>
            <a:ext cx="5400675" cy="738664"/>
          </a:xfrm>
          <a:prstGeom prst="rect">
            <a:avLst/>
          </a:prstGeom>
        </p:spPr>
        <p:txBody>
          <a:bodyPr>
            <a:spAutoFit/>
          </a:bodyPr>
          <a:lstStyle/>
          <a:p>
            <a:pPr lvl="0" defTabSz="914400" fontAlgn="base">
              <a:spcBef>
                <a:spcPct val="0"/>
              </a:spcBef>
              <a:spcAft>
                <a:spcPct val="0"/>
              </a:spcAft>
            </a:pPr>
            <a:r>
              <a:rPr kumimoji="0" lang="es-VE" sz="14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Tres conductores trenzados, conductores de sector compacto.</a:t>
            </a:r>
            <a:endParaRPr kumimoji="0" lang="es-VE" sz="1400" b="0" i="0" u="none" strike="noStrike" cap="none" normalizeH="0" baseline="0" dirty="0">
              <a:ln>
                <a:noFill/>
              </a:ln>
              <a:solidFill>
                <a:schemeClr val="tx1"/>
              </a:solidFill>
              <a:effectLst/>
              <a:latin typeface="Arial" pitchFamily="34" charset="0"/>
              <a:cs typeface="Arial" pitchFamily="34" charset="0"/>
            </a:endParaRPr>
          </a:p>
          <a:p>
            <a:pPr lvl="0" defTabSz="914400" eaLnBrk="0" fontAlgn="base" hangingPunct="0">
              <a:spcBef>
                <a:spcPct val="0"/>
              </a:spcBef>
              <a:spcAft>
                <a:spcPct val="0"/>
              </a:spcAft>
            </a:pPr>
            <a:endParaRPr kumimoji="0" lang="es-VE" sz="2800" b="0" i="0" u="none" strike="noStrike" cap="none" normalizeH="0" baseline="0" dirty="0">
              <a:ln>
                <a:noFill/>
              </a:ln>
              <a:solidFill>
                <a:schemeClr val="tx1"/>
              </a:solidFill>
              <a:effectLst/>
              <a:latin typeface="Arial" pitchFamily="34" charset="0"/>
              <a:cs typeface="Arial" pitchFamily="34" charset="0"/>
            </a:endParaRPr>
          </a:p>
        </p:txBody>
      </p:sp>
      <p:pic>
        <p:nvPicPr>
          <p:cNvPr id="21" name="Imagen 18"/>
          <p:cNvPicPr>
            <a:picLocks noChangeAspect="1" noChangeArrowheads="1"/>
          </p:cNvPicPr>
          <p:nvPr/>
        </p:nvPicPr>
        <p:blipFill>
          <a:blip r:embed="rId3" cstate="print"/>
          <a:srcRect/>
          <a:stretch>
            <a:fillRect/>
          </a:stretch>
        </p:blipFill>
        <p:spPr bwMode="auto">
          <a:xfrm>
            <a:off x="432123" y="2232298"/>
            <a:ext cx="2664296" cy="10801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Imagen 19"/>
          <p:cNvPicPr>
            <a:picLocks noChangeAspect="1" noChangeArrowheads="1"/>
          </p:cNvPicPr>
          <p:nvPr/>
        </p:nvPicPr>
        <p:blipFill>
          <a:blip r:embed="rId4" cstate="print"/>
          <a:srcRect/>
          <a:stretch>
            <a:fillRect/>
          </a:stretch>
        </p:blipFill>
        <p:spPr bwMode="auto">
          <a:xfrm>
            <a:off x="504131" y="4464546"/>
            <a:ext cx="2880320" cy="9361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Imagen 17"/>
          <p:cNvPicPr>
            <a:picLocks noChangeAspect="1" noChangeArrowheads="1"/>
          </p:cNvPicPr>
          <p:nvPr/>
        </p:nvPicPr>
        <p:blipFill>
          <a:blip r:embed="rId5" cstate="print"/>
          <a:srcRect/>
          <a:stretch>
            <a:fillRect/>
          </a:stretch>
        </p:blipFill>
        <p:spPr bwMode="auto">
          <a:xfrm>
            <a:off x="7272883" y="3024386"/>
            <a:ext cx="2880320" cy="10081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 name="Imagen 20"/>
          <p:cNvPicPr>
            <a:picLocks noChangeAspect="1" noChangeArrowheads="1"/>
          </p:cNvPicPr>
          <p:nvPr/>
        </p:nvPicPr>
        <p:blipFill>
          <a:blip r:embed="rId6" cstate="print"/>
          <a:srcRect/>
          <a:stretch>
            <a:fillRect/>
          </a:stretch>
        </p:blipFill>
        <p:spPr bwMode="auto">
          <a:xfrm>
            <a:off x="7344891" y="504106"/>
            <a:ext cx="2880320" cy="9361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90" name="Rectangle 6"/>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sp>
        <p:nvSpPr>
          <p:cNvPr id="4" name="3 Rectángulo"/>
          <p:cNvSpPr/>
          <p:nvPr/>
        </p:nvSpPr>
        <p:spPr>
          <a:xfrm>
            <a:off x="144091" y="144066"/>
            <a:ext cx="1010213"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VE" b="1" dirty="0">
                <a:latin typeface="Times New Roman" pitchFamily="18" charset="0"/>
                <a:ea typeface="Calibri" pitchFamily="34" charset="0"/>
                <a:cs typeface="Times New Roman" pitchFamily="18" charset="0"/>
              </a:rPr>
              <a:t>Cables.</a:t>
            </a:r>
            <a:endParaRPr lang="es-VE" dirty="0"/>
          </a:p>
        </p:txBody>
      </p:sp>
      <p:sp>
        <p:nvSpPr>
          <p:cNvPr id="16" name="15 Rectángulo"/>
          <p:cNvSpPr/>
          <p:nvPr/>
        </p:nvSpPr>
        <p:spPr>
          <a:xfrm>
            <a:off x="216099" y="648123"/>
            <a:ext cx="10441159" cy="400110"/>
          </a:xfrm>
          <a:prstGeom prst="rect">
            <a:avLst/>
          </a:prstGeom>
        </p:spPr>
        <p:txBody>
          <a:bodyPr wrap="square">
            <a:spAutoFit/>
          </a:bodyPr>
          <a:lstStyle/>
          <a:p>
            <a:pPr lvl="0" algn="just" defTabSz="914400" eaLnBrk="0" fontAlgn="base" hangingPunct="0">
              <a:spcBef>
                <a:spcPct val="0"/>
              </a:spcBef>
              <a:spcAft>
                <a:spcPct val="0"/>
              </a:spcAft>
            </a:pPr>
            <a:r>
              <a:rPr lang="es-VE" dirty="0">
                <a:latin typeface="Times New Roman" pitchFamily="18" charset="0"/>
                <a:ea typeface="Calibri" pitchFamily="34" charset="0"/>
                <a:cs typeface="Times New Roman" pitchFamily="18" charset="0"/>
              </a:rPr>
              <a:t>      </a:t>
            </a:r>
            <a:endParaRPr lang="es-VE" dirty="0">
              <a:latin typeface="Arial" pitchFamily="34" charset="0"/>
              <a:cs typeface="Arial" pitchFamily="34" charset="0"/>
            </a:endParaRPr>
          </a:p>
        </p:txBody>
      </p:sp>
      <p:sp>
        <p:nvSpPr>
          <p:cNvPr id="1037" name="Rectangle 13"/>
          <p:cNvSpPr>
            <a:spLocks noChangeArrowheads="1"/>
          </p:cNvSpPr>
          <p:nvPr/>
        </p:nvSpPr>
        <p:spPr bwMode="auto">
          <a:xfrm>
            <a:off x="864172" y="1872258"/>
            <a:ext cx="6048671" cy="584775"/>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6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Cable mono polar: cuando posee un solo conductor o un solo cableado.</a:t>
            </a:r>
            <a:br>
              <a:rPr kumimoji="0" lang="es-VE" sz="16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br>
            <a:r>
              <a:rPr kumimoji="0" lang="es-VE" sz="16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Cable </a:t>
            </a:r>
            <a:r>
              <a:rPr kumimoji="0" lang="es-VE" sz="160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multi</a:t>
            </a:r>
            <a:r>
              <a:rPr kumimoji="0" lang="es-VE" sz="16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polar: cuando posee dos o m</a:t>
            </a:r>
            <a:r>
              <a:rPr kumimoji="0" lang="es-VE" sz="160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6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conductores o cableados.  </a:t>
            </a:r>
            <a:endParaRPr kumimoji="0" lang="es-VE" sz="1600" i="0" u="none" strike="noStrike" cap="none" normalizeH="0" baseline="0" dirty="0">
              <a:ln>
                <a:noFill/>
              </a:ln>
              <a:solidFill>
                <a:schemeClr val="tx1"/>
              </a:solidFill>
              <a:effectLst/>
              <a:latin typeface="Arial" pitchFamily="34" charset="0"/>
              <a:cs typeface="Arial" pitchFamily="34" charset="0"/>
            </a:endParaRPr>
          </a:p>
        </p:txBody>
      </p:sp>
      <p:sp>
        <p:nvSpPr>
          <p:cNvPr id="1038" name="Rectangle 14"/>
          <p:cNvSpPr>
            <a:spLocks noChangeArrowheads="1"/>
          </p:cNvSpPr>
          <p:nvPr/>
        </p:nvSpPr>
        <p:spPr bwMode="auto">
          <a:xfrm>
            <a:off x="3168427" y="2664346"/>
            <a:ext cx="482453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Muestra de distintos tipos de cables de potencia</a:t>
            </a:r>
            <a:r>
              <a:rPr kumimoji="0" lang="es-VE" sz="11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1040" name="Rectangle 16"/>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pic>
        <p:nvPicPr>
          <p:cNvPr id="1039" name="Imagen 23"/>
          <p:cNvPicPr>
            <a:picLocks noChangeAspect="1" noChangeArrowheads="1"/>
          </p:cNvPicPr>
          <p:nvPr/>
        </p:nvPicPr>
        <p:blipFill>
          <a:blip r:embed="rId2" cstate="print"/>
          <a:srcRect/>
          <a:stretch>
            <a:fillRect/>
          </a:stretch>
        </p:blipFill>
        <p:spPr bwMode="auto">
          <a:xfrm>
            <a:off x="216099" y="3312418"/>
            <a:ext cx="3816424" cy="504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41" name="Rectangle 17"/>
          <p:cNvSpPr>
            <a:spLocks noChangeArrowheads="1"/>
          </p:cNvSpPr>
          <p:nvPr/>
        </p:nvSpPr>
        <p:spPr bwMode="auto">
          <a:xfrm>
            <a:off x="6192763" y="3312418"/>
            <a:ext cx="3456534"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Cable mono polar trenzado.</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cxnSp>
        <p:nvCxnSpPr>
          <p:cNvPr id="22" name="21 Conector recto de flecha"/>
          <p:cNvCxnSpPr/>
          <p:nvPr/>
        </p:nvCxnSpPr>
        <p:spPr>
          <a:xfrm>
            <a:off x="4104531" y="3528442"/>
            <a:ext cx="2376264"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43" name="Rectangle 19"/>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pic>
        <p:nvPicPr>
          <p:cNvPr id="1042" name="Imagen 24"/>
          <p:cNvPicPr>
            <a:picLocks noChangeAspect="1" noChangeArrowheads="1"/>
          </p:cNvPicPr>
          <p:nvPr/>
        </p:nvPicPr>
        <p:blipFill>
          <a:blip r:embed="rId3" cstate="print"/>
          <a:srcRect/>
          <a:stretch>
            <a:fillRect/>
          </a:stretch>
        </p:blipFill>
        <p:spPr bwMode="auto">
          <a:xfrm>
            <a:off x="288107" y="4176514"/>
            <a:ext cx="337743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44" name="Rectangle 20"/>
          <p:cNvSpPr>
            <a:spLocks noChangeArrowheads="1"/>
          </p:cNvSpPr>
          <p:nvPr/>
        </p:nvSpPr>
        <p:spPr bwMode="auto">
          <a:xfrm>
            <a:off x="5688707" y="4320530"/>
            <a:ext cx="288032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Cable mono polar trenzado.</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cxnSp>
        <p:nvCxnSpPr>
          <p:cNvPr id="34" name="33 Conector recto de flecha"/>
          <p:cNvCxnSpPr/>
          <p:nvPr/>
        </p:nvCxnSpPr>
        <p:spPr>
          <a:xfrm>
            <a:off x="3816499" y="4464546"/>
            <a:ext cx="18002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46" name="Rectangle 22"/>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pic>
        <p:nvPicPr>
          <p:cNvPr id="1045" name="Imagen 25"/>
          <p:cNvPicPr>
            <a:picLocks noChangeAspect="1" noChangeArrowheads="1"/>
          </p:cNvPicPr>
          <p:nvPr/>
        </p:nvPicPr>
        <p:blipFill>
          <a:blip r:embed="rId4" cstate="print"/>
          <a:srcRect/>
          <a:stretch>
            <a:fillRect/>
          </a:stretch>
        </p:blipFill>
        <p:spPr bwMode="auto">
          <a:xfrm>
            <a:off x="216099" y="5256634"/>
            <a:ext cx="3725863" cy="504056"/>
          </a:xfrm>
          <a:prstGeom prst="rect">
            <a:avLst/>
          </a:prstGeom>
          <a:noFill/>
        </p:spPr>
      </p:pic>
      <p:sp>
        <p:nvSpPr>
          <p:cNvPr id="41" name="40 Rectángulo"/>
          <p:cNvSpPr/>
          <p:nvPr/>
        </p:nvSpPr>
        <p:spPr>
          <a:xfrm>
            <a:off x="6336779" y="5184626"/>
            <a:ext cx="2699778" cy="338554"/>
          </a:xfrm>
          <a:prstGeom prst="rect">
            <a:avLst/>
          </a:prstGeom>
        </p:spPr>
        <p:txBody>
          <a:bodyPr wrap="none">
            <a:spAutoFit/>
          </a:bodyPr>
          <a:lstStyle/>
          <a:p>
            <a:pPr lvl="0" algn="ctr" defTabSz="914400" fontAlgn="base">
              <a:spcBef>
                <a:spcPct val="0"/>
              </a:spcBef>
              <a:spcAft>
                <a:spcPct val="0"/>
              </a:spcAft>
            </a:pPr>
            <a:r>
              <a:rPr lang="es-VE" sz="1600" b="1" i="1" dirty="0">
                <a:solidFill>
                  <a:prstClr val="black"/>
                </a:solidFill>
                <a:latin typeface="Times New Roman" pitchFamily="18" charset="0"/>
                <a:ea typeface="Calibri" pitchFamily="34" charset="0"/>
                <a:cs typeface="Times New Roman" pitchFamily="18" charset="0"/>
              </a:rPr>
              <a:t>Cable </a:t>
            </a:r>
            <a:r>
              <a:rPr lang="es-VE" sz="1600" b="1" i="1" dirty="0" err="1">
                <a:solidFill>
                  <a:prstClr val="black"/>
                </a:solidFill>
                <a:latin typeface="Times New Roman" pitchFamily="18" charset="0"/>
                <a:ea typeface="Calibri" pitchFamily="34" charset="0"/>
                <a:cs typeface="Times New Roman" pitchFamily="18" charset="0"/>
              </a:rPr>
              <a:t>multi</a:t>
            </a:r>
            <a:r>
              <a:rPr lang="es-VE" sz="1600" b="1" i="1" dirty="0">
                <a:solidFill>
                  <a:prstClr val="black"/>
                </a:solidFill>
                <a:latin typeface="Times New Roman" pitchFamily="18" charset="0"/>
                <a:ea typeface="Calibri" pitchFamily="34" charset="0"/>
                <a:cs typeface="Times New Roman" pitchFamily="18" charset="0"/>
              </a:rPr>
              <a:t> polar tradicional.</a:t>
            </a:r>
            <a:endParaRPr lang="es-VE" sz="1600" dirty="0">
              <a:solidFill>
                <a:prstClr val="black"/>
              </a:solidFill>
              <a:latin typeface="Arial" pitchFamily="34" charset="0"/>
              <a:cs typeface="Arial" pitchFamily="34" charset="0"/>
            </a:endParaRPr>
          </a:p>
        </p:txBody>
      </p:sp>
      <p:cxnSp>
        <p:nvCxnSpPr>
          <p:cNvPr id="42" name="41 Conector recto de flecha"/>
          <p:cNvCxnSpPr/>
          <p:nvPr/>
        </p:nvCxnSpPr>
        <p:spPr>
          <a:xfrm flipV="1">
            <a:off x="4104531" y="5328642"/>
            <a:ext cx="2088232"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49" name="Rectangle 25"/>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pic>
        <p:nvPicPr>
          <p:cNvPr id="1048" name="Imagen 26"/>
          <p:cNvPicPr>
            <a:picLocks noChangeAspect="1" noChangeArrowheads="1"/>
          </p:cNvPicPr>
          <p:nvPr/>
        </p:nvPicPr>
        <p:blipFill>
          <a:blip r:embed="rId5" cstate="print"/>
          <a:srcRect/>
          <a:stretch>
            <a:fillRect/>
          </a:stretch>
        </p:blipFill>
        <p:spPr bwMode="auto">
          <a:xfrm rot="10800000">
            <a:off x="6624811" y="6264746"/>
            <a:ext cx="3749675" cy="579438"/>
          </a:xfrm>
          <a:prstGeom prst="rect">
            <a:avLst/>
          </a:prstGeom>
          <a:noFill/>
        </p:spPr>
      </p:pic>
      <p:sp>
        <p:nvSpPr>
          <p:cNvPr id="1050" name="Rectangle 26"/>
          <p:cNvSpPr>
            <a:spLocks noChangeArrowheads="1"/>
          </p:cNvSpPr>
          <p:nvPr/>
        </p:nvSpPr>
        <p:spPr bwMode="auto">
          <a:xfrm>
            <a:off x="1008187" y="6120730"/>
            <a:ext cx="518457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Cable </a:t>
            </a:r>
            <a:r>
              <a:rPr kumimoji="0" lang="es-VE" sz="16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multi</a:t>
            </a: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polar de potencia con apantallamiento</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cxnSp>
        <p:nvCxnSpPr>
          <p:cNvPr id="47" name="46 Conector recto de flecha"/>
          <p:cNvCxnSpPr/>
          <p:nvPr/>
        </p:nvCxnSpPr>
        <p:spPr>
          <a:xfrm flipH="1" flipV="1">
            <a:off x="5976739" y="6336754"/>
            <a:ext cx="648072"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6" name="25 Rectángulo"/>
          <p:cNvSpPr/>
          <p:nvPr/>
        </p:nvSpPr>
        <p:spPr>
          <a:xfrm>
            <a:off x="288107" y="792138"/>
            <a:ext cx="10297144" cy="830997"/>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lvl="0" algn="just" defTabSz="914400" eaLnBrk="0" fontAlgn="base" hangingPunct="0">
              <a:spcBef>
                <a:spcPct val="0"/>
              </a:spcBef>
              <a:spcAft>
                <a:spcPct val="0"/>
              </a:spcAft>
            </a:pPr>
            <a:r>
              <a:rPr lang="es-VE" sz="1600" dirty="0">
                <a:latin typeface="Times New Roman" pitchFamily="18" charset="0"/>
                <a:ea typeface="Calibri" pitchFamily="34" charset="0"/>
                <a:cs typeface="Times New Roman" pitchFamily="18" charset="0"/>
              </a:rPr>
              <a:t>	Es definido como el conjunto de formas de uno o varios conductores trenzados, debidamente aislados, previstos de uno o m</a:t>
            </a:r>
            <a:r>
              <a:rPr lang="es-VE" sz="1600" dirty="0">
                <a:latin typeface="Calibri"/>
                <a:ea typeface="Calibri" pitchFamily="34" charset="0"/>
                <a:cs typeface="Times New Roman" pitchFamily="18" charset="0"/>
              </a:rPr>
              <a:t>á</a:t>
            </a:r>
            <a:r>
              <a:rPr lang="es-VE" sz="1600" dirty="0">
                <a:latin typeface="Times New Roman" pitchFamily="18" charset="0"/>
                <a:ea typeface="Calibri" pitchFamily="34" charset="0"/>
                <a:cs typeface="Times New Roman" pitchFamily="18" charset="0"/>
              </a:rPr>
              <a:t>s recubrimientos, protectores requeridos para que el conductor no sea afectado por la corrosi</a:t>
            </a:r>
            <a:r>
              <a:rPr lang="es-VE" sz="1600" dirty="0">
                <a:latin typeface="Calibri"/>
                <a:ea typeface="Calibri" pitchFamily="34" charset="0"/>
                <a:cs typeface="Times New Roman" pitchFamily="18" charset="0"/>
              </a:rPr>
              <a:t>ó</a:t>
            </a:r>
            <a:r>
              <a:rPr lang="es-VE" sz="1600" dirty="0">
                <a:latin typeface="Times New Roman" pitchFamily="18" charset="0"/>
                <a:ea typeface="Calibri" pitchFamily="34" charset="0"/>
                <a:cs typeface="Times New Roman" pitchFamily="18" charset="0"/>
              </a:rPr>
              <a:t>n, deterioro mec</a:t>
            </a:r>
            <a:r>
              <a:rPr lang="es-VE" sz="1600" dirty="0">
                <a:latin typeface="Calibri"/>
                <a:ea typeface="Calibri" pitchFamily="34" charset="0"/>
                <a:cs typeface="Times New Roman" pitchFamily="18" charset="0"/>
              </a:rPr>
              <a:t>á</a:t>
            </a:r>
            <a:r>
              <a:rPr lang="es-VE" sz="1600" dirty="0">
                <a:latin typeface="Times New Roman" pitchFamily="18" charset="0"/>
                <a:ea typeface="Calibri" pitchFamily="34" charset="0"/>
                <a:cs typeface="Times New Roman" pitchFamily="18" charset="0"/>
              </a:rPr>
              <a:t>nico, existe una cantidad de conductores que son agrupados b</a:t>
            </a:r>
            <a:r>
              <a:rPr lang="es-VE" sz="1600" dirty="0">
                <a:latin typeface="Calibri"/>
                <a:ea typeface="Calibri" pitchFamily="34" charset="0"/>
                <a:cs typeface="Times New Roman" pitchFamily="18" charset="0"/>
              </a:rPr>
              <a:t>á</a:t>
            </a:r>
            <a:r>
              <a:rPr lang="es-VE" sz="1600" dirty="0">
                <a:latin typeface="Times New Roman" pitchFamily="18" charset="0"/>
                <a:ea typeface="Calibri" pitchFamily="34" charset="0"/>
                <a:cs typeface="Times New Roman" pitchFamily="18" charset="0"/>
              </a:rPr>
              <a:t>sicamente en dos clases.</a:t>
            </a:r>
          </a:p>
        </p:txBody>
      </p:sp>
    </p:spTree>
  </p:cSld>
  <p:clrMapOvr>
    <a:masterClrMapping/>
  </p:clrMapOvr>
  <p:transition>
    <p:pull dir="d"/>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6336779" y="648122"/>
            <a:ext cx="3597459"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Corte transversal de un cable de 13,8 Kv</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pic>
        <p:nvPicPr>
          <p:cNvPr id="3" name="2 Imagen"/>
          <p:cNvPicPr/>
          <p:nvPr/>
        </p:nvPicPr>
        <p:blipFill>
          <a:blip r:embed="rId2" cstate="print"/>
          <a:srcRect/>
          <a:stretch>
            <a:fillRect/>
          </a:stretch>
        </p:blipFill>
        <p:spPr bwMode="auto">
          <a:xfrm>
            <a:off x="360115" y="0"/>
            <a:ext cx="3816424" cy="24483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4" name="3 Conector recto de flecha"/>
          <p:cNvCxnSpPr/>
          <p:nvPr/>
        </p:nvCxnSpPr>
        <p:spPr>
          <a:xfrm flipV="1">
            <a:off x="4248547" y="936154"/>
            <a:ext cx="2016224"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7" name="6 Imagen"/>
          <p:cNvPicPr/>
          <p:nvPr/>
        </p:nvPicPr>
        <p:blipFill>
          <a:blip r:embed="rId3" cstate="print"/>
          <a:srcRect/>
          <a:stretch>
            <a:fillRect/>
          </a:stretch>
        </p:blipFill>
        <p:spPr bwMode="auto">
          <a:xfrm>
            <a:off x="288107" y="2880370"/>
            <a:ext cx="3600400" cy="1944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530" name="Rectangle 2"/>
          <p:cNvSpPr>
            <a:spLocks noChangeArrowheads="1"/>
          </p:cNvSpPr>
          <p:nvPr/>
        </p:nvSpPr>
        <p:spPr bwMode="auto">
          <a:xfrm>
            <a:off x="5760715" y="3528442"/>
            <a:ext cx="4392489"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Corte transversal de un cable de 600 V</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cxnSp>
        <p:nvCxnSpPr>
          <p:cNvPr id="9" name="8 Conector recto de flecha"/>
          <p:cNvCxnSpPr/>
          <p:nvPr/>
        </p:nvCxnSpPr>
        <p:spPr>
          <a:xfrm flipV="1">
            <a:off x="3600475" y="3744466"/>
            <a:ext cx="2592288" cy="360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5" name="14 Imagen"/>
          <p:cNvPicPr/>
          <p:nvPr/>
        </p:nvPicPr>
        <p:blipFill>
          <a:blip r:embed="rId4" cstate="print"/>
          <a:srcRect/>
          <a:stretch>
            <a:fillRect/>
          </a:stretch>
        </p:blipFill>
        <p:spPr bwMode="auto">
          <a:xfrm>
            <a:off x="360115" y="5184626"/>
            <a:ext cx="2736304" cy="1831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15 Rectángulo"/>
          <p:cNvSpPr/>
          <p:nvPr/>
        </p:nvSpPr>
        <p:spPr>
          <a:xfrm>
            <a:off x="5400675" y="5688682"/>
            <a:ext cx="5400675" cy="338554"/>
          </a:xfrm>
          <a:prstGeom prst="rect">
            <a:avLst/>
          </a:prstGeom>
        </p:spPr>
        <p:txBody>
          <a:bodyPr>
            <a:spAutoFit/>
          </a:bodyPr>
          <a:lstStyle/>
          <a:p>
            <a:r>
              <a:rPr lang="es-VE" sz="1600" b="1" i="1" dirty="0">
                <a:latin typeface="Times New Roman" pitchFamily="18" charset="0"/>
                <a:cs typeface="Times New Roman" pitchFamily="18" charset="0"/>
              </a:rPr>
              <a:t>Corte de la sección transversal de un conductor Sub-Acuático</a:t>
            </a:r>
            <a:endParaRPr lang="es-VE" sz="1600" dirty="0">
              <a:latin typeface="Times New Roman" pitchFamily="18" charset="0"/>
              <a:cs typeface="Times New Roman" pitchFamily="18" charset="0"/>
            </a:endParaRPr>
          </a:p>
        </p:txBody>
      </p:sp>
      <p:cxnSp>
        <p:nvCxnSpPr>
          <p:cNvPr id="17" name="16 Conector recto de flecha"/>
          <p:cNvCxnSpPr/>
          <p:nvPr/>
        </p:nvCxnSpPr>
        <p:spPr>
          <a:xfrm flipV="1">
            <a:off x="3168427" y="5904706"/>
            <a:ext cx="2160240" cy="2880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808387" y="128677"/>
            <a:ext cx="5616624" cy="369332"/>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Características físicas y mecánicas de los conductores.</a:t>
            </a:r>
            <a:endParaRPr kumimoji="0" lang="es-VE" sz="1800" b="1"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3554" name="Rectangle 2"/>
          <p:cNvSpPr>
            <a:spLocks noChangeArrowheads="1"/>
          </p:cNvSpPr>
          <p:nvPr/>
        </p:nvSpPr>
        <p:spPr bwMode="auto">
          <a:xfrm>
            <a:off x="3024411" y="720130"/>
            <a:ext cx="5112567"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Calibre mínimo en milímetros cuadrados según la distancia entre apoyos</a:t>
            </a:r>
            <a:r>
              <a:rPr kumimoji="0" lang="es-VE" sz="1800" b="0"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4" name="3 Imagen"/>
          <p:cNvPicPr/>
          <p:nvPr/>
        </p:nvPicPr>
        <p:blipFill>
          <a:blip r:embed="rId2" cstate="print"/>
          <a:srcRect/>
          <a:stretch>
            <a:fillRect/>
          </a:stretch>
        </p:blipFill>
        <p:spPr bwMode="auto">
          <a:xfrm>
            <a:off x="2160315" y="1584226"/>
            <a:ext cx="6984775" cy="2304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7 Rectángulo"/>
          <p:cNvSpPr/>
          <p:nvPr/>
        </p:nvSpPr>
        <p:spPr>
          <a:xfrm>
            <a:off x="5184651" y="4680570"/>
            <a:ext cx="5400675" cy="646331"/>
          </a:xfrm>
          <a:prstGeom prst="rect">
            <a:avLst/>
          </a:prstGeom>
        </p:spPr>
        <p:txBody>
          <a:bodyPr>
            <a:spAutoFit/>
          </a:bodyPr>
          <a:lstStyle/>
          <a:p>
            <a:pPr algn="ctr"/>
            <a:r>
              <a:rPr lang="es-VE" sz="1800" b="1" i="1" dirty="0">
                <a:latin typeface="Times New Roman" pitchFamily="18" charset="0"/>
                <a:cs typeface="Times New Roman" pitchFamily="18" charset="0"/>
              </a:rPr>
              <a:t>Vista de la sección transversal de un conductor </a:t>
            </a:r>
            <a:r>
              <a:rPr lang="es-VE" sz="1800" b="1" i="1" dirty="0" err="1">
                <a:latin typeface="Times New Roman" pitchFamily="18" charset="0"/>
                <a:cs typeface="Times New Roman" pitchFamily="18" charset="0"/>
              </a:rPr>
              <a:t>Cooperweld</a:t>
            </a:r>
            <a:endParaRPr lang="es-VE" sz="1800" dirty="0">
              <a:latin typeface="Times New Roman" pitchFamily="18" charset="0"/>
              <a:cs typeface="Times New Roman" pitchFamily="18" charset="0"/>
            </a:endParaRPr>
          </a:p>
        </p:txBody>
      </p:sp>
      <p:cxnSp>
        <p:nvCxnSpPr>
          <p:cNvPr id="9" name="8 Conector recto de flecha"/>
          <p:cNvCxnSpPr/>
          <p:nvPr/>
        </p:nvCxnSpPr>
        <p:spPr>
          <a:xfrm flipV="1">
            <a:off x="3168427" y="4968602"/>
            <a:ext cx="2448272" cy="10081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3" name="12 Imagen"/>
          <p:cNvPicPr/>
          <p:nvPr/>
        </p:nvPicPr>
        <p:blipFill>
          <a:blip r:embed="rId3" cstate="print"/>
          <a:srcRect/>
          <a:stretch>
            <a:fillRect/>
          </a:stretch>
        </p:blipFill>
        <p:spPr bwMode="auto">
          <a:xfrm>
            <a:off x="288107" y="4464546"/>
            <a:ext cx="3096344" cy="252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trips dir="ru"/>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16098" y="133527"/>
            <a:ext cx="10369153" cy="646331"/>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Especificaciones generales para la construcci</a:t>
            </a:r>
            <a:r>
              <a:rPr kumimoji="0" lang="es-VE" sz="1800" b="1"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de l</a:t>
            </a:r>
            <a:r>
              <a:rPr kumimoji="0" lang="es-VE" sz="1800" b="1" i="0" u="none" strike="noStrike" cap="none" normalizeH="0" baseline="0" dirty="0">
                <a:ln>
                  <a:noFill/>
                </a:ln>
                <a:solidFill>
                  <a:srgbClr val="0D0D0D"/>
                </a:solidFill>
                <a:effectLst/>
                <a:latin typeface="Calibri"/>
                <a:ea typeface="Calibri" pitchFamily="34" charset="0"/>
                <a:cs typeface="Times New Roman" pitchFamily="18" charset="0"/>
              </a:rPr>
              <a:t>í</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neas a</a:t>
            </a:r>
            <a:r>
              <a:rPr kumimoji="0" lang="es-VE" sz="1800" b="1"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reas de distribuci</a:t>
            </a:r>
            <a:r>
              <a:rPr kumimoji="0" lang="es-VE" sz="1800" b="1"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a:t>
            </a:r>
            <a:r>
              <a:rPr lang="es-VE" sz="1800" dirty="0">
                <a:latin typeface="Arial" pitchFamily="34" charset="0"/>
                <a:cs typeface="Arial" pitchFamily="34" charset="0"/>
              </a:rPr>
              <a:t> </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El</a:t>
            </a:r>
            <a:r>
              <a:rPr kumimoji="0" lang="es-VE" sz="1800" b="1"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ctrica 13.2 KV y 34.5 KV esto en torno a conductores.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3" name="2 Imagen"/>
          <p:cNvPicPr/>
          <p:nvPr/>
        </p:nvPicPr>
        <p:blipFill>
          <a:blip r:embed="rId2" cstate="print"/>
          <a:srcRect/>
          <a:stretch>
            <a:fillRect/>
          </a:stretch>
        </p:blipFill>
        <p:spPr bwMode="auto">
          <a:xfrm>
            <a:off x="2520355" y="1224186"/>
            <a:ext cx="5976664" cy="2520280"/>
          </a:xfrm>
          <a:prstGeom prst="rect">
            <a:avLst/>
          </a:prstGeom>
          <a:ln w="88900" cap="sq" cmpd="thickThin">
            <a:solidFill>
              <a:srgbClr val="000000"/>
            </a:solidFill>
            <a:prstDash val="solid"/>
            <a:miter lim="800000"/>
          </a:ln>
          <a:effectLst>
            <a:innerShdw blurRad="76200">
              <a:srgbClr val="000000"/>
            </a:innerShdw>
          </a:effectLst>
        </p:spPr>
      </p:pic>
      <p:sp>
        <p:nvSpPr>
          <p:cNvPr id="24578" name="Rectangle 2"/>
          <p:cNvSpPr>
            <a:spLocks noChangeArrowheads="1"/>
          </p:cNvSpPr>
          <p:nvPr/>
        </p:nvSpPr>
        <p:spPr bwMode="auto">
          <a:xfrm>
            <a:off x="144091" y="3857705"/>
            <a:ext cx="10441160" cy="2585323"/>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Usos de los Conductores.</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Los conductores de aluminio del tipo AAC (todo aluminio), se usar</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en vanos no mayores que 50 metros de longitud.</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Los conductores de aluminio del tipo ACSR (aluminio con alma de acero), se usar</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en vanos con longitudes entre 51 y 100</a:t>
            </a:r>
          </a:p>
          <a:p>
            <a:pPr marL="0" marR="0" lvl="0" indent="0" algn="l" defTabSz="914400" rtl="0" eaLnBrk="0" fontAlgn="base" latinLnBrk="0" hangingPunct="0">
              <a:lnSpc>
                <a:spcPct val="100000"/>
              </a:lnSpc>
              <a:spcBef>
                <a:spcPct val="0"/>
              </a:spcBef>
              <a:spcAft>
                <a:spcPct val="0"/>
              </a:spcAft>
              <a:buClrTx/>
              <a:buSzTx/>
              <a:tabLst/>
            </a:pPr>
            <a:r>
              <a:rPr lang="es-VE" sz="1800" dirty="0">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metros.</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En los casos de </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reas de alta contaminaci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se debe considerar el uso del ACSR con alma de acero con capa AW y grasa</a:t>
            </a:r>
          </a:p>
          <a:p>
            <a:pPr marL="0" marR="0" lvl="0" indent="0" algn="l" defTabSz="914400" rtl="0" eaLnBrk="0" fontAlgn="base" latinLnBrk="0" hangingPunct="0">
              <a:lnSpc>
                <a:spcPct val="100000"/>
              </a:lnSpc>
              <a:spcBef>
                <a:spcPct val="0"/>
              </a:spcBef>
              <a:spcAft>
                <a:spcPct val="0"/>
              </a:spcAft>
              <a:buClrTx/>
              <a:buSzTx/>
              <a:tabLst/>
            </a:pPr>
            <a:r>
              <a:rPr lang="es-VE" sz="1800" dirty="0">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anticorrosiva.</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24580" name="Rectangle 4"/>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sp>
        <p:nvSpPr>
          <p:cNvPr id="24581" name="Rectangle 5"/>
          <p:cNvSpPr>
            <a:spLocks noChangeArrowheads="1"/>
          </p:cNvSpPr>
          <p:nvPr/>
        </p:nvSpPr>
        <p:spPr bwMode="auto">
          <a:xfrm>
            <a:off x="1713928" y="779453"/>
            <a:ext cx="7373493"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Tabla de conductores de aluminio normalizados para l</a:t>
            </a:r>
            <a:r>
              <a:rPr kumimoji="0" lang="es-VE" sz="1600" b="1"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neas a</a:t>
            </a:r>
            <a:r>
              <a:rPr kumimoji="0" lang="es-VE" sz="1600" b="1"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reas de distribuci</a:t>
            </a:r>
            <a:r>
              <a:rPr kumimoji="0" lang="es-VE" sz="1600" b="1"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
            </a:r>
            <a:endParaRPr kumimoji="0" lang="es-VE"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pull dir="rd"/>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44091" y="720130"/>
            <a:ext cx="10513168" cy="1477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VE"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La distancia horizontal entre fases determina la separación mínima que debe tener el punto de fijación de los conductores a la estructura en un mismo plano horizontal, con el fin de evitar fallas entre fases a lo largo de la línea.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La formulación que se presenta a continuación, considera vanos entre estructuras de la misma altura y emplazadas en terreno nivelado.</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3" name="2 Rectángulo"/>
          <p:cNvSpPr/>
          <p:nvPr/>
        </p:nvSpPr>
        <p:spPr>
          <a:xfrm>
            <a:off x="2520355" y="216074"/>
            <a:ext cx="5252143"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lvl="0" algn="just" defTabSz="914400" fontAlgn="base">
              <a:spcBef>
                <a:spcPct val="0"/>
              </a:spcBef>
              <a:spcAft>
                <a:spcPct val="0"/>
              </a:spcAft>
            </a:pPr>
            <a:r>
              <a:rPr lang="es-VE" b="1" dirty="0">
                <a:solidFill>
                  <a:srgbClr val="000000"/>
                </a:solidFill>
                <a:latin typeface="Arial" pitchFamily="34" charset="0"/>
                <a:ea typeface="Calibri" pitchFamily="34" charset="0"/>
                <a:cs typeface="Calibri" pitchFamily="34" charset="0"/>
              </a:rPr>
              <a:t>D</a:t>
            </a:r>
            <a:r>
              <a:rPr lang="es-VE" b="1" dirty="0">
                <a:solidFill>
                  <a:srgbClr val="000000"/>
                </a:solidFill>
                <a:latin typeface="Times New Roman" pitchFamily="18" charset="0"/>
                <a:ea typeface="Calibri" pitchFamily="34" charset="0"/>
                <a:cs typeface="Times New Roman" pitchFamily="18" charset="0"/>
              </a:rPr>
              <a:t>istancia mínima entre conductores de línea. </a:t>
            </a:r>
            <a:endParaRPr lang="es-VE" dirty="0">
              <a:latin typeface="Arial" pitchFamily="34" charset="0"/>
              <a:cs typeface="Arial" pitchFamily="34" charset="0"/>
            </a:endParaRPr>
          </a:p>
        </p:txBody>
      </p:sp>
      <p:pic>
        <p:nvPicPr>
          <p:cNvPr id="4" name="3 Imagen"/>
          <p:cNvPicPr/>
          <p:nvPr/>
        </p:nvPicPr>
        <p:blipFill>
          <a:blip r:embed="rId2" cstate="print"/>
          <a:srcRect/>
          <a:stretch>
            <a:fillRect/>
          </a:stretch>
        </p:blipFill>
        <p:spPr bwMode="auto">
          <a:xfrm>
            <a:off x="2376339" y="2436177"/>
            <a:ext cx="6480720" cy="4548649"/>
          </a:xfrm>
          <a:prstGeom prst="rect">
            <a:avLst/>
          </a:prstGeom>
          <a:ln>
            <a:noFill/>
          </a:ln>
          <a:effectLst>
            <a:outerShdw blurRad="292100" dist="139700" dir="2700000" algn="tl" rotWithShape="0">
              <a:srgbClr val="333333">
                <a:alpha val="65000"/>
              </a:srgbClr>
            </a:outerShdw>
          </a:effectLst>
        </p:spPr>
      </p:pic>
      <p:pic>
        <p:nvPicPr>
          <p:cNvPr id="8" name="Imagen 1"/>
          <p:cNvPicPr>
            <a:picLocks noChangeAspect="1" noChangeArrowheads="1"/>
          </p:cNvPicPr>
          <p:nvPr/>
        </p:nvPicPr>
        <p:blipFill>
          <a:blip r:embed="rId3" cstate="print">
            <a:clrChange>
              <a:clrFrom>
                <a:srgbClr val="FDFDFD"/>
              </a:clrFrom>
              <a:clrTo>
                <a:srgbClr val="FDFDFD">
                  <a:alpha val="0"/>
                </a:srgbClr>
              </a:clrTo>
            </a:clrChange>
          </a:blip>
          <a:srcRect/>
          <a:stretch>
            <a:fillRect/>
          </a:stretch>
        </p:blipFill>
        <p:spPr bwMode="auto">
          <a:xfrm>
            <a:off x="216099" y="288082"/>
            <a:ext cx="2016223" cy="288132"/>
          </a:xfrm>
          <a:prstGeom prst="rect">
            <a:avLst/>
          </a:prstGeom>
          <a:noFill/>
          <a:ln w="9525">
            <a:noFill/>
            <a:miter lim="800000"/>
            <a:headEnd/>
            <a:tailEnd/>
          </a:ln>
        </p:spPr>
      </p:pic>
      <p:sp>
        <p:nvSpPr>
          <p:cNvPr id="9" name="Rectangle 1"/>
          <p:cNvSpPr>
            <a:spLocks noChangeArrowheads="1"/>
          </p:cNvSpPr>
          <p:nvPr/>
        </p:nvSpPr>
        <p:spPr bwMode="auto">
          <a:xfrm>
            <a:off x="504131" y="144066"/>
            <a:ext cx="9793088" cy="92333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X:</a:t>
            </a:r>
            <a:r>
              <a:rPr kumimoji="0" lang="es-VE" sz="1800" b="0"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Distancia horizontal proyectada entre los conductores a mitad de vano (m).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X1:</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Distancia horizontal proyectada entre el conductor central y uno en un extremo de la estructura (m).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X2:</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Distancia horizontal proyectada entre el conductor central y el otro conductor (m).</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648147" y="2592338"/>
            <a:ext cx="9610323" cy="92333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Y:</a:t>
            </a:r>
            <a:r>
              <a:rPr kumimoji="0" lang="es-VE" sz="1800" b="0"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Distancia vertical proyectada entre los conductores a mitad de vano (m).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Y1:</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Distancia vertical proyectada entre el conductor central y uno en un extremo de la estructura (m).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Y2</a:t>
            </a:r>
            <a:r>
              <a:rPr kumimoji="0" lang="es-VE" sz="1800" b="0"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Distancia vertical proyectada entre el conductor central y el otro conductor (m).</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11" name="10 Imagen"/>
          <p:cNvPicPr/>
          <p:nvPr/>
        </p:nvPicPr>
        <p:blipFill>
          <a:blip r:embed="rId4" cstate="print"/>
          <a:srcRect/>
          <a:stretch>
            <a:fillRect/>
          </a:stretch>
        </p:blipFill>
        <p:spPr bwMode="auto">
          <a:xfrm>
            <a:off x="4248547" y="1296194"/>
            <a:ext cx="2016224" cy="1152128"/>
          </a:xfrm>
          <a:prstGeom prst="rect">
            <a:avLst/>
          </a:prstGeom>
          <a:ln>
            <a:noFill/>
          </a:ln>
          <a:effectLst>
            <a:outerShdw blurRad="292100" dist="139700" dir="2700000" algn="tl" rotWithShape="0">
              <a:srgbClr val="333333">
                <a:alpha val="65000"/>
              </a:srgbClr>
            </a:outerShdw>
          </a:effectLst>
        </p:spPr>
      </p:pic>
      <p:sp>
        <p:nvSpPr>
          <p:cNvPr id="12" name="Rectangle 4"/>
          <p:cNvSpPr>
            <a:spLocks noChangeArrowheads="1"/>
          </p:cNvSpPr>
          <p:nvPr/>
        </p:nvSpPr>
        <p:spPr bwMode="auto">
          <a:xfrm>
            <a:off x="216099" y="3672458"/>
            <a:ext cx="9935733"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0" i="1"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1" i="1" strike="noStrike" cap="none" normalizeH="0" baseline="0" dirty="0">
                <a:ln>
                  <a:noFill/>
                </a:ln>
                <a:solidFill>
                  <a:schemeClr val="tx1"/>
                </a:solidFill>
                <a:effectLst/>
                <a:latin typeface="Times New Roman" pitchFamily="18" charset="0"/>
                <a:ea typeface="Calibri" pitchFamily="34" charset="0"/>
                <a:cs typeface="Times New Roman" pitchFamily="18" charset="0"/>
              </a:rPr>
              <a:t>Para el c</a:t>
            </a:r>
            <a:r>
              <a:rPr kumimoji="0" lang="es-VE" sz="1800" b="1" i="1"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1" i="1" strike="noStrike" cap="none" normalizeH="0" baseline="0" dirty="0">
                <a:ln>
                  <a:noFill/>
                </a:ln>
                <a:solidFill>
                  <a:schemeClr val="tx1"/>
                </a:solidFill>
                <a:effectLst/>
                <a:latin typeface="Times New Roman" pitchFamily="18" charset="0"/>
                <a:ea typeface="Calibri" pitchFamily="34" charset="0"/>
                <a:cs typeface="Times New Roman" pitchFamily="18" charset="0"/>
              </a:rPr>
              <a:t>lculo de la distancia horizontal m</a:t>
            </a:r>
            <a:r>
              <a:rPr kumimoji="0" lang="es-VE" sz="1800" b="1" i="1"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800" b="1" i="1" strike="noStrike" cap="none" normalizeH="0" baseline="0" dirty="0">
                <a:ln>
                  <a:noFill/>
                </a:ln>
                <a:solidFill>
                  <a:schemeClr val="tx1"/>
                </a:solidFill>
                <a:effectLst/>
                <a:latin typeface="Times New Roman" pitchFamily="18" charset="0"/>
                <a:ea typeface="Calibri" pitchFamily="34" charset="0"/>
                <a:cs typeface="Times New Roman" pitchFamily="18" charset="0"/>
              </a:rPr>
              <a:t>nima entre fases, se aplica la siguiente f</a:t>
            </a:r>
            <a:r>
              <a:rPr kumimoji="0" lang="es-VE" sz="1800" b="1" i="1"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1" i="1" strike="noStrike" cap="none" normalizeH="0" baseline="0" dirty="0">
                <a:ln>
                  <a:noFill/>
                </a:ln>
                <a:solidFill>
                  <a:schemeClr val="tx1"/>
                </a:solidFill>
                <a:effectLst/>
                <a:latin typeface="Times New Roman" pitchFamily="18" charset="0"/>
                <a:ea typeface="Calibri" pitchFamily="34" charset="0"/>
                <a:cs typeface="Times New Roman" pitchFamily="18" charset="0"/>
              </a:rPr>
              <a:t>rmula</a:t>
            </a:r>
            <a:r>
              <a:rPr kumimoji="0" lang="es-VE" sz="1800" b="0" i="1"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es-VE" sz="1800" b="0" i="1"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13" name="Imagen 10"/>
          <p:cNvPicPr>
            <a:picLocks noChangeAspect="1" noChangeArrowheads="1"/>
          </p:cNvPicPr>
          <p:nvPr/>
        </p:nvPicPr>
        <p:blipFill>
          <a:blip r:embed="rId5" cstate="print"/>
          <a:srcRect/>
          <a:stretch>
            <a:fillRect/>
          </a:stretch>
        </p:blipFill>
        <p:spPr bwMode="auto">
          <a:xfrm>
            <a:off x="3744491" y="4104506"/>
            <a:ext cx="3024336" cy="1008112"/>
          </a:xfrm>
          <a:prstGeom prst="rect">
            <a:avLst/>
          </a:prstGeom>
          <a:ln>
            <a:noFill/>
          </a:ln>
          <a:effectLst>
            <a:outerShdw blurRad="292100" dist="139700" dir="2700000" algn="tl" rotWithShape="0">
              <a:srgbClr val="333333">
                <a:alpha val="65000"/>
              </a:srgbClr>
            </a:outerShdw>
          </a:effectLst>
        </p:spPr>
      </p:pic>
      <p:sp>
        <p:nvSpPr>
          <p:cNvPr id="14" name="Rectangle 5"/>
          <p:cNvSpPr>
            <a:spLocks noChangeArrowheads="1"/>
          </p:cNvSpPr>
          <p:nvPr/>
        </p:nvSpPr>
        <p:spPr bwMode="auto">
          <a:xfrm>
            <a:off x="1152203" y="5256634"/>
            <a:ext cx="8784976" cy="175432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V </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Tensi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l</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 (</a:t>
            </a:r>
            <a:r>
              <a:rPr kumimoji="0" lang="es-VE" sz="18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kV</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K:</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Coeficiente que depende del balanceo de los conductores.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Si el aislamiento es del tipo r</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gido, este valor es 1. (Ver la siguiente Tabla)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F:</a:t>
            </a:r>
            <a:r>
              <a:rPr kumimoji="0" lang="es-VE" sz="1800" b="0"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Flecha</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del conductor a mitad de un vano nivelado a temperatura promedio (m).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li</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Longitud del aislador tipo suspensi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con libertad de balanceo asociado a los conductores.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Para los aisladores tipo Pin y Line Post este valor es 0 (m).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1500"/>
                                        <p:tgtEl>
                                          <p:spTgt spid="26625"/>
                                        </p:tgtEl>
                                      </p:cBhvr>
                                    </p:animEffect>
                                    <p:set>
                                      <p:cBhvr>
                                        <p:cTn id="7" dur="1" fill="hold">
                                          <p:stCondLst>
                                            <p:cond delay="1499"/>
                                          </p:stCondLst>
                                        </p:cTn>
                                        <p:tgtEl>
                                          <p:spTgt spid="26625"/>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1500"/>
                                        <p:tgtEl>
                                          <p:spTgt spid="3"/>
                                        </p:tgtEl>
                                      </p:cBhvr>
                                    </p:animEffect>
                                    <p:set>
                                      <p:cBhvr>
                                        <p:cTn id="10" dur="1" fill="hold">
                                          <p:stCondLst>
                                            <p:cond delay="1499"/>
                                          </p:stCondLst>
                                        </p:cTn>
                                        <p:tgtEl>
                                          <p:spTgt spid="3"/>
                                        </p:tgtEl>
                                        <p:attrNameLst>
                                          <p:attrName>style.visibility</p:attrName>
                                        </p:attrNameLst>
                                      </p:cBhvr>
                                      <p:to>
                                        <p:strVal val="hidden"/>
                                      </p:to>
                                    </p:set>
                                  </p:childTnLst>
                                </p:cTn>
                              </p:par>
                              <p:par>
                                <p:cTn id="11" presetID="3" presetClass="exit" presetSubtype="10" fill="hold" nodeType="withEffect">
                                  <p:stCondLst>
                                    <p:cond delay="0"/>
                                  </p:stCondLst>
                                  <p:childTnLst>
                                    <p:animEffect transition="out" filter="blinds(horizontal)">
                                      <p:cBhvr>
                                        <p:cTn id="12" dur="1500"/>
                                        <p:tgtEl>
                                          <p:spTgt spid="4"/>
                                        </p:tgtEl>
                                      </p:cBhvr>
                                    </p:animEffect>
                                    <p:set>
                                      <p:cBhvr>
                                        <p:cTn id="13" dur="1" fill="hold">
                                          <p:stCondLst>
                                            <p:cond delay="1499"/>
                                          </p:stCondLst>
                                        </p:cTn>
                                        <p:tgtEl>
                                          <p:spTgt spid="4"/>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1500"/>
                                        <p:tgtEl>
                                          <p:spTgt spid="8"/>
                                        </p:tgtEl>
                                      </p:cBhvr>
                                    </p:animEffect>
                                    <p:set>
                                      <p:cBhvr>
                                        <p:cTn id="16" dur="1" fill="hold">
                                          <p:stCondLst>
                                            <p:cond delay="1499"/>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8" presetClass="entr" presetSubtype="0" accel="10000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500" fill="hold"/>
                                        <p:tgtEl>
                                          <p:spTgt spid="9"/>
                                        </p:tgtEl>
                                        <p:attrNameLst>
                                          <p:attrName>ppt_w</p:attrName>
                                        </p:attrNameLst>
                                      </p:cBhvr>
                                      <p:tavLst>
                                        <p:tav tm="0">
                                          <p:val>
                                            <p:strVal val="#ppt_w*2.5"/>
                                          </p:val>
                                        </p:tav>
                                        <p:tav tm="100000">
                                          <p:val>
                                            <p:strVal val="#ppt_w"/>
                                          </p:val>
                                        </p:tav>
                                      </p:tavLst>
                                    </p:anim>
                                    <p:anim calcmode="lin" valueType="num">
                                      <p:cBhvr>
                                        <p:cTn id="22" dur="1500" fill="hold"/>
                                        <p:tgtEl>
                                          <p:spTgt spid="9"/>
                                        </p:tgtEl>
                                        <p:attrNameLst>
                                          <p:attrName>ppt_h</p:attrName>
                                        </p:attrNameLst>
                                      </p:cBhvr>
                                      <p:tavLst>
                                        <p:tav tm="0">
                                          <p:val>
                                            <p:strVal val="#ppt_h*0.01"/>
                                          </p:val>
                                        </p:tav>
                                        <p:tav tm="100000">
                                          <p:val>
                                            <p:strVal val="#ppt_h"/>
                                          </p:val>
                                        </p:tav>
                                      </p:tavLst>
                                    </p:anim>
                                    <p:anim calcmode="lin" valueType="num">
                                      <p:cBhvr>
                                        <p:cTn id="23" dur="1500" fill="hold"/>
                                        <p:tgtEl>
                                          <p:spTgt spid="9"/>
                                        </p:tgtEl>
                                        <p:attrNameLst>
                                          <p:attrName>ppt_x</p:attrName>
                                        </p:attrNameLst>
                                      </p:cBhvr>
                                      <p:tavLst>
                                        <p:tav tm="0">
                                          <p:val>
                                            <p:strVal val="#ppt_x"/>
                                          </p:val>
                                        </p:tav>
                                        <p:tav tm="100000">
                                          <p:val>
                                            <p:strVal val="#ppt_x"/>
                                          </p:val>
                                        </p:tav>
                                      </p:tavLst>
                                    </p:anim>
                                    <p:anim calcmode="lin" valueType="num">
                                      <p:cBhvr>
                                        <p:cTn id="24" dur="1500" fill="hold"/>
                                        <p:tgtEl>
                                          <p:spTgt spid="9"/>
                                        </p:tgtEl>
                                        <p:attrNameLst>
                                          <p:attrName>ppt_y</p:attrName>
                                        </p:attrNameLst>
                                      </p:cBhvr>
                                      <p:tavLst>
                                        <p:tav tm="0">
                                          <p:val>
                                            <p:strVal val="#ppt_h+1"/>
                                          </p:val>
                                        </p:tav>
                                        <p:tav tm="100000">
                                          <p:val>
                                            <p:strVal val="#ppt_y"/>
                                          </p:val>
                                        </p:tav>
                                      </p:tavLst>
                                    </p:anim>
                                    <p:animEffect transition="in" filter="fade">
                                      <p:cBhvr>
                                        <p:cTn id="25" dur="1500"/>
                                        <p:tgtEl>
                                          <p:spTgt spid="9"/>
                                        </p:tgtEl>
                                      </p:cBhvr>
                                    </p:animEffect>
                                  </p:childTnLst>
                                </p:cTn>
                              </p:par>
                              <p:par>
                                <p:cTn id="26" presetID="58" presetClass="entr" presetSubtype="0" accel="10000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500" fill="hold"/>
                                        <p:tgtEl>
                                          <p:spTgt spid="10"/>
                                        </p:tgtEl>
                                        <p:attrNameLst>
                                          <p:attrName>ppt_w</p:attrName>
                                        </p:attrNameLst>
                                      </p:cBhvr>
                                      <p:tavLst>
                                        <p:tav tm="0">
                                          <p:val>
                                            <p:strVal val="#ppt_w*2.5"/>
                                          </p:val>
                                        </p:tav>
                                        <p:tav tm="100000">
                                          <p:val>
                                            <p:strVal val="#ppt_w"/>
                                          </p:val>
                                        </p:tav>
                                      </p:tavLst>
                                    </p:anim>
                                    <p:anim calcmode="lin" valueType="num">
                                      <p:cBhvr>
                                        <p:cTn id="29" dur="1500" fill="hold"/>
                                        <p:tgtEl>
                                          <p:spTgt spid="10"/>
                                        </p:tgtEl>
                                        <p:attrNameLst>
                                          <p:attrName>ppt_h</p:attrName>
                                        </p:attrNameLst>
                                      </p:cBhvr>
                                      <p:tavLst>
                                        <p:tav tm="0">
                                          <p:val>
                                            <p:strVal val="#ppt_h*0.01"/>
                                          </p:val>
                                        </p:tav>
                                        <p:tav tm="100000">
                                          <p:val>
                                            <p:strVal val="#ppt_h"/>
                                          </p:val>
                                        </p:tav>
                                      </p:tavLst>
                                    </p:anim>
                                    <p:anim calcmode="lin" valueType="num">
                                      <p:cBhvr>
                                        <p:cTn id="30" dur="1500" fill="hold"/>
                                        <p:tgtEl>
                                          <p:spTgt spid="10"/>
                                        </p:tgtEl>
                                        <p:attrNameLst>
                                          <p:attrName>ppt_x</p:attrName>
                                        </p:attrNameLst>
                                      </p:cBhvr>
                                      <p:tavLst>
                                        <p:tav tm="0">
                                          <p:val>
                                            <p:strVal val="#ppt_x"/>
                                          </p:val>
                                        </p:tav>
                                        <p:tav tm="100000">
                                          <p:val>
                                            <p:strVal val="#ppt_x"/>
                                          </p:val>
                                        </p:tav>
                                      </p:tavLst>
                                    </p:anim>
                                    <p:anim calcmode="lin" valueType="num">
                                      <p:cBhvr>
                                        <p:cTn id="31" dur="1500" fill="hold"/>
                                        <p:tgtEl>
                                          <p:spTgt spid="10"/>
                                        </p:tgtEl>
                                        <p:attrNameLst>
                                          <p:attrName>ppt_y</p:attrName>
                                        </p:attrNameLst>
                                      </p:cBhvr>
                                      <p:tavLst>
                                        <p:tav tm="0">
                                          <p:val>
                                            <p:strVal val="#ppt_h+1"/>
                                          </p:val>
                                        </p:tav>
                                        <p:tav tm="100000">
                                          <p:val>
                                            <p:strVal val="#ppt_y"/>
                                          </p:val>
                                        </p:tav>
                                      </p:tavLst>
                                    </p:anim>
                                    <p:animEffect transition="in" filter="fade">
                                      <p:cBhvr>
                                        <p:cTn id="32" dur="1500"/>
                                        <p:tgtEl>
                                          <p:spTgt spid="10"/>
                                        </p:tgtEl>
                                      </p:cBhvr>
                                    </p:animEffect>
                                  </p:childTnLst>
                                </p:cTn>
                              </p:par>
                              <p:par>
                                <p:cTn id="33" presetID="58" presetClass="entr" presetSubtype="0" accel="100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500" fill="hold"/>
                                        <p:tgtEl>
                                          <p:spTgt spid="11"/>
                                        </p:tgtEl>
                                        <p:attrNameLst>
                                          <p:attrName>ppt_w</p:attrName>
                                        </p:attrNameLst>
                                      </p:cBhvr>
                                      <p:tavLst>
                                        <p:tav tm="0">
                                          <p:val>
                                            <p:strVal val="#ppt_w*2.5"/>
                                          </p:val>
                                        </p:tav>
                                        <p:tav tm="100000">
                                          <p:val>
                                            <p:strVal val="#ppt_w"/>
                                          </p:val>
                                        </p:tav>
                                      </p:tavLst>
                                    </p:anim>
                                    <p:anim calcmode="lin" valueType="num">
                                      <p:cBhvr>
                                        <p:cTn id="36" dur="1500" fill="hold"/>
                                        <p:tgtEl>
                                          <p:spTgt spid="11"/>
                                        </p:tgtEl>
                                        <p:attrNameLst>
                                          <p:attrName>ppt_h</p:attrName>
                                        </p:attrNameLst>
                                      </p:cBhvr>
                                      <p:tavLst>
                                        <p:tav tm="0">
                                          <p:val>
                                            <p:strVal val="#ppt_h*0.01"/>
                                          </p:val>
                                        </p:tav>
                                        <p:tav tm="100000">
                                          <p:val>
                                            <p:strVal val="#ppt_h"/>
                                          </p:val>
                                        </p:tav>
                                      </p:tavLst>
                                    </p:anim>
                                    <p:anim calcmode="lin" valueType="num">
                                      <p:cBhvr>
                                        <p:cTn id="37" dur="1500" fill="hold"/>
                                        <p:tgtEl>
                                          <p:spTgt spid="11"/>
                                        </p:tgtEl>
                                        <p:attrNameLst>
                                          <p:attrName>ppt_x</p:attrName>
                                        </p:attrNameLst>
                                      </p:cBhvr>
                                      <p:tavLst>
                                        <p:tav tm="0">
                                          <p:val>
                                            <p:strVal val="#ppt_x"/>
                                          </p:val>
                                        </p:tav>
                                        <p:tav tm="100000">
                                          <p:val>
                                            <p:strVal val="#ppt_x"/>
                                          </p:val>
                                        </p:tav>
                                      </p:tavLst>
                                    </p:anim>
                                    <p:anim calcmode="lin" valueType="num">
                                      <p:cBhvr>
                                        <p:cTn id="38" dur="1500" fill="hold"/>
                                        <p:tgtEl>
                                          <p:spTgt spid="11"/>
                                        </p:tgtEl>
                                        <p:attrNameLst>
                                          <p:attrName>ppt_y</p:attrName>
                                        </p:attrNameLst>
                                      </p:cBhvr>
                                      <p:tavLst>
                                        <p:tav tm="0">
                                          <p:val>
                                            <p:strVal val="#ppt_h+1"/>
                                          </p:val>
                                        </p:tav>
                                        <p:tav tm="100000">
                                          <p:val>
                                            <p:strVal val="#ppt_y"/>
                                          </p:val>
                                        </p:tav>
                                      </p:tavLst>
                                    </p:anim>
                                    <p:animEffect transition="in" filter="fade">
                                      <p:cBhvr>
                                        <p:cTn id="39" dur="1500"/>
                                        <p:tgtEl>
                                          <p:spTgt spid="11"/>
                                        </p:tgtEl>
                                      </p:cBhvr>
                                    </p:animEffect>
                                  </p:childTnLst>
                                </p:cTn>
                              </p:par>
                              <p:par>
                                <p:cTn id="40" presetID="58" presetClass="entr" presetSubtype="0" accel="10000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500" fill="hold"/>
                                        <p:tgtEl>
                                          <p:spTgt spid="12"/>
                                        </p:tgtEl>
                                        <p:attrNameLst>
                                          <p:attrName>ppt_w</p:attrName>
                                        </p:attrNameLst>
                                      </p:cBhvr>
                                      <p:tavLst>
                                        <p:tav tm="0">
                                          <p:val>
                                            <p:strVal val="#ppt_w*2.5"/>
                                          </p:val>
                                        </p:tav>
                                        <p:tav tm="100000">
                                          <p:val>
                                            <p:strVal val="#ppt_w"/>
                                          </p:val>
                                        </p:tav>
                                      </p:tavLst>
                                    </p:anim>
                                    <p:anim calcmode="lin" valueType="num">
                                      <p:cBhvr>
                                        <p:cTn id="43" dur="1500" fill="hold"/>
                                        <p:tgtEl>
                                          <p:spTgt spid="12"/>
                                        </p:tgtEl>
                                        <p:attrNameLst>
                                          <p:attrName>ppt_h</p:attrName>
                                        </p:attrNameLst>
                                      </p:cBhvr>
                                      <p:tavLst>
                                        <p:tav tm="0">
                                          <p:val>
                                            <p:strVal val="#ppt_h*0.01"/>
                                          </p:val>
                                        </p:tav>
                                        <p:tav tm="100000">
                                          <p:val>
                                            <p:strVal val="#ppt_h"/>
                                          </p:val>
                                        </p:tav>
                                      </p:tavLst>
                                    </p:anim>
                                    <p:anim calcmode="lin" valueType="num">
                                      <p:cBhvr>
                                        <p:cTn id="44" dur="1500" fill="hold"/>
                                        <p:tgtEl>
                                          <p:spTgt spid="12"/>
                                        </p:tgtEl>
                                        <p:attrNameLst>
                                          <p:attrName>ppt_x</p:attrName>
                                        </p:attrNameLst>
                                      </p:cBhvr>
                                      <p:tavLst>
                                        <p:tav tm="0">
                                          <p:val>
                                            <p:strVal val="#ppt_x"/>
                                          </p:val>
                                        </p:tav>
                                        <p:tav tm="100000">
                                          <p:val>
                                            <p:strVal val="#ppt_x"/>
                                          </p:val>
                                        </p:tav>
                                      </p:tavLst>
                                    </p:anim>
                                    <p:anim calcmode="lin" valueType="num">
                                      <p:cBhvr>
                                        <p:cTn id="45" dur="1500" fill="hold"/>
                                        <p:tgtEl>
                                          <p:spTgt spid="12"/>
                                        </p:tgtEl>
                                        <p:attrNameLst>
                                          <p:attrName>ppt_y</p:attrName>
                                        </p:attrNameLst>
                                      </p:cBhvr>
                                      <p:tavLst>
                                        <p:tav tm="0">
                                          <p:val>
                                            <p:strVal val="#ppt_h+1"/>
                                          </p:val>
                                        </p:tav>
                                        <p:tav tm="100000">
                                          <p:val>
                                            <p:strVal val="#ppt_y"/>
                                          </p:val>
                                        </p:tav>
                                      </p:tavLst>
                                    </p:anim>
                                    <p:animEffect transition="in" filter="fade">
                                      <p:cBhvr>
                                        <p:cTn id="46" dur="1500"/>
                                        <p:tgtEl>
                                          <p:spTgt spid="12"/>
                                        </p:tgtEl>
                                      </p:cBhvr>
                                    </p:animEffect>
                                  </p:childTnLst>
                                </p:cTn>
                              </p:par>
                              <p:par>
                                <p:cTn id="47" presetID="58" presetClass="entr" presetSubtype="0" accel="10000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500" fill="hold"/>
                                        <p:tgtEl>
                                          <p:spTgt spid="13"/>
                                        </p:tgtEl>
                                        <p:attrNameLst>
                                          <p:attrName>ppt_w</p:attrName>
                                        </p:attrNameLst>
                                      </p:cBhvr>
                                      <p:tavLst>
                                        <p:tav tm="0">
                                          <p:val>
                                            <p:strVal val="#ppt_w*2.5"/>
                                          </p:val>
                                        </p:tav>
                                        <p:tav tm="100000">
                                          <p:val>
                                            <p:strVal val="#ppt_w"/>
                                          </p:val>
                                        </p:tav>
                                      </p:tavLst>
                                    </p:anim>
                                    <p:anim calcmode="lin" valueType="num">
                                      <p:cBhvr>
                                        <p:cTn id="50" dur="1500" fill="hold"/>
                                        <p:tgtEl>
                                          <p:spTgt spid="13"/>
                                        </p:tgtEl>
                                        <p:attrNameLst>
                                          <p:attrName>ppt_h</p:attrName>
                                        </p:attrNameLst>
                                      </p:cBhvr>
                                      <p:tavLst>
                                        <p:tav tm="0">
                                          <p:val>
                                            <p:strVal val="#ppt_h*0.01"/>
                                          </p:val>
                                        </p:tav>
                                        <p:tav tm="100000">
                                          <p:val>
                                            <p:strVal val="#ppt_h"/>
                                          </p:val>
                                        </p:tav>
                                      </p:tavLst>
                                    </p:anim>
                                    <p:anim calcmode="lin" valueType="num">
                                      <p:cBhvr>
                                        <p:cTn id="51" dur="1500" fill="hold"/>
                                        <p:tgtEl>
                                          <p:spTgt spid="13"/>
                                        </p:tgtEl>
                                        <p:attrNameLst>
                                          <p:attrName>ppt_x</p:attrName>
                                        </p:attrNameLst>
                                      </p:cBhvr>
                                      <p:tavLst>
                                        <p:tav tm="0">
                                          <p:val>
                                            <p:strVal val="#ppt_x"/>
                                          </p:val>
                                        </p:tav>
                                        <p:tav tm="100000">
                                          <p:val>
                                            <p:strVal val="#ppt_x"/>
                                          </p:val>
                                        </p:tav>
                                      </p:tavLst>
                                    </p:anim>
                                    <p:anim calcmode="lin" valueType="num">
                                      <p:cBhvr>
                                        <p:cTn id="52" dur="1500" fill="hold"/>
                                        <p:tgtEl>
                                          <p:spTgt spid="13"/>
                                        </p:tgtEl>
                                        <p:attrNameLst>
                                          <p:attrName>ppt_y</p:attrName>
                                        </p:attrNameLst>
                                      </p:cBhvr>
                                      <p:tavLst>
                                        <p:tav tm="0">
                                          <p:val>
                                            <p:strVal val="#ppt_h+1"/>
                                          </p:val>
                                        </p:tav>
                                        <p:tav tm="100000">
                                          <p:val>
                                            <p:strVal val="#ppt_y"/>
                                          </p:val>
                                        </p:tav>
                                      </p:tavLst>
                                    </p:anim>
                                    <p:animEffect transition="in" filter="fade">
                                      <p:cBhvr>
                                        <p:cTn id="53" dur="1500"/>
                                        <p:tgtEl>
                                          <p:spTgt spid="13"/>
                                        </p:tgtEl>
                                      </p:cBhvr>
                                    </p:animEffect>
                                  </p:childTnLst>
                                </p:cTn>
                              </p:par>
                              <p:par>
                                <p:cTn id="54" presetID="58" presetClass="entr" presetSubtype="0" accel="10000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1500" fill="hold"/>
                                        <p:tgtEl>
                                          <p:spTgt spid="14"/>
                                        </p:tgtEl>
                                        <p:attrNameLst>
                                          <p:attrName>ppt_w</p:attrName>
                                        </p:attrNameLst>
                                      </p:cBhvr>
                                      <p:tavLst>
                                        <p:tav tm="0">
                                          <p:val>
                                            <p:strVal val="#ppt_w*2.5"/>
                                          </p:val>
                                        </p:tav>
                                        <p:tav tm="100000">
                                          <p:val>
                                            <p:strVal val="#ppt_w"/>
                                          </p:val>
                                        </p:tav>
                                      </p:tavLst>
                                    </p:anim>
                                    <p:anim calcmode="lin" valueType="num">
                                      <p:cBhvr>
                                        <p:cTn id="57" dur="1500" fill="hold"/>
                                        <p:tgtEl>
                                          <p:spTgt spid="14"/>
                                        </p:tgtEl>
                                        <p:attrNameLst>
                                          <p:attrName>ppt_h</p:attrName>
                                        </p:attrNameLst>
                                      </p:cBhvr>
                                      <p:tavLst>
                                        <p:tav tm="0">
                                          <p:val>
                                            <p:strVal val="#ppt_h*0.01"/>
                                          </p:val>
                                        </p:tav>
                                        <p:tav tm="100000">
                                          <p:val>
                                            <p:strVal val="#ppt_h"/>
                                          </p:val>
                                        </p:tav>
                                      </p:tavLst>
                                    </p:anim>
                                    <p:anim calcmode="lin" valueType="num">
                                      <p:cBhvr>
                                        <p:cTn id="58" dur="1500" fill="hold"/>
                                        <p:tgtEl>
                                          <p:spTgt spid="14"/>
                                        </p:tgtEl>
                                        <p:attrNameLst>
                                          <p:attrName>ppt_x</p:attrName>
                                        </p:attrNameLst>
                                      </p:cBhvr>
                                      <p:tavLst>
                                        <p:tav tm="0">
                                          <p:val>
                                            <p:strVal val="#ppt_x"/>
                                          </p:val>
                                        </p:tav>
                                        <p:tav tm="100000">
                                          <p:val>
                                            <p:strVal val="#ppt_x"/>
                                          </p:val>
                                        </p:tav>
                                      </p:tavLst>
                                    </p:anim>
                                    <p:anim calcmode="lin" valueType="num">
                                      <p:cBhvr>
                                        <p:cTn id="59" dur="1500" fill="hold"/>
                                        <p:tgtEl>
                                          <p:spTgt spid="14"/>
                                        </p:tgtEl>
                                        <p:attrNameLst>
                                          <p:attrName>ppt_y</p:attrName>
                                        </p:attrNameLst>
                                      </p:cBhvr>
                                      <p:tavLst>
                                        <p:tav tm="0">
                                          <p:val>
                                            <p:strVal val="#ppt_h+1"/>
                                          </p:val>
                                        </p:tav>
                                        <p:tav tm="100000">
                                          <p:val>
                                            <p:strVal val="#ppt_y"/>
                                          </p:val>
                                        </p:tav>
                                      </p:tavLst>
                                    </p:anim>
                                    <p:animEffect transition="in" filter="fade">
                                      <p:cBhvr>
                                        <p:cTn id="60"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3" grpId="0" animBg="1"/>
      <p:bldP spid="9" grpId="0" animBg="1"/>
      <p:bldP spid="10" grpId="0" animBg="1"/>
      <p:bldP spid="12" grpId="0"/>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44091" y="648122"/>
            <a:ext cx="10513168" cy="40934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VE"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La funci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los soportes es la de mantener a los conductores alejados entre s</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y con el suelo, esto para evitar arcos entre conductores o problemas de bajo y al lado de los mismos.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La naturaleza de los soportes es muy variada, en los sistemas de transmisi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estos suele ser met</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lico, de concreto o de madera y su selecci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depende de un an</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lisis econ</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mico.</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La materia prima de las estructuras ha sido siempre una respuesta a las facilidades de los recursos naturales lo cual ha desarrollado t</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cnicas muy particulares en cada pa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nuestro pa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en su etapa de iniciarse en estas nuevas t</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cnicas ha tenido la oportunidad de ensayar experiencias de diferentes pa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ses y de buscar costos menores.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Los soportes deben ser resistentes a los agentes externos, tales como vientos, nieve lluvia, ETC y adem</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deben de brindar una facilidad de instalaci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En el dise</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ñ</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 de una l</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 de transmisi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deben considerarse no aparatar m</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de lo necesario los conductores de los soportes, ya que las l</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neas mas econ</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micas resultan de un buen dise</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ñ</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 de esta distancia.</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3" name="2 Rectángulo"/>
          <p:cNvSpPr/>
          <p:nvPr/>
        </p:nvSpPr>
        <p:spPr>
          <a:xfrm>
            <a:off x="3744491" y="144066"/>
            <a:ext cx="3456383" cy="40011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lgn="just" defTabSz="914400" fontAlgn="base">
              <a:spcBef>
                <a:spcPct val="0"/>
              </a:spcBef>
              <a:spcAft>
                <a:spcPct val="0"/>
              </a:spcAft>
            </a:pPr>
            <a:r>
              <a:rPr lang="es-VE" b="1" dirty="0">
                <a:latin typeface="Times New Roman" pitchFamily="18" charset="0"/>
                <a:ea typeface="Calibri" pitchFamily="34" charset="0"/>
                <a:cs typeface="Times New Roman" pitchFamily="18" charset="0"/>
              </a:rPr>
              <a:t>Soportes estructuras o torres.</a:t>
            </a:r>
            <a:endParaRPr lang="es-VE" sz="800" dirty="0">
              <a:latin typeface="Arial" pitchFamily="34" charset="0"/>
              <a:cs typeface="Arial" pitchFamily="34" charset="0"/>
            </a:endParaRPr>
          </a:p>
        </p:txBody>
      </p:sp>
      <p:pic>
        <p:nvPicPr>
          <p:cNvPr id="5" name="4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5051" y="5544666"/>
            <a:ext cx="1512168" cy="16562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5 Imagen" descr="http://venezuelaparatodos.files.wordpress.com/2007/02/escudo-venezuela-2006.JPG"/>
          <p:cNvPicPr>
            <a:picLocks noChangeAspect="1" noChangeArrowheads="1"/>
          </p:cNvPicPr>
          <p:nvPr/>
        </p:nvPicPr>
        <p:blipFill>
          <a:blip r:embed="rId3" cstate="print"/>
          <a:srcRect/>
          <a:stretch>
            <a:fillRect/>
          </a:stretch>
        </p:blipFill>
        <p:spPr bwMode="auto">
          <a:xfrm>
            <a:off x="7128867" y="5688682"/>
            <a:ext cx="1368152"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8675" name="Rectangle 3"/>
          <p:cNvSpPr>
            <a:spLocks noChangeArrowheads="1"/>
          </p:cNvSpPr>
          <p:nvPr/>
        </p:nvSpPr>
        <p:spPr bwMode="auto">
          <a:xfrm>
            <a:off x="432123" y="4896594"/>
            <a:ext cx="9865096" cy="70788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Los soportes son estructuras destinadas para mantener en la l</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 de transmisi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rea los conductores separados entre s</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y de tierra, los soportes pueden ser b</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sicamente de dos tipos:</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28676" name="Rectangle 4"/>
          <p:cNvSpPr>
            <a:spLocks noChangeArrowheads="1"/>
          </p:cNvSpPr>
          <p:nvPr/>
        </p:nvSpPr>
        <p:spPr bwMode="auto">
          <a:xfrm>
            <a:off x="2880395" y="5760690"/>
            <a:ext cx="1107996" cy="877163"/>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Postes.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1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9"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7848947" y="0"/>
            <a:ext cx="2736304" cy="432048"/>
          </a:xfrm>
          <a:prstGeom prst="rect">
            <a:avLst/>
          </a:prstGeom>
          <a:noFill/>
          <a:ln w="9525">
            <a:noFill/>
            <a:miter lim="800000"/>
            <a:headEnd/>
            <a:tailEnd/>
          </a:ln>
        </p:spPr>
      </p:pic>
      <p:sp>
        <p:nvSpPr>
          <p:cNvPr id="13" name="Rectangle 6"/>
          <p:cNvSpPr>
            <a:spLocks noChangeArrowheads="1"/>
          </p:cNvSpPr>
          <p:nvPr/>
        </p:nvSpPr>
        <p:spPr bwMode="auto">
          <a:xfrm>
            <a:off x="0" y="457200"/>
            <a:ext cx="1080135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s-VE" sz="7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9"/>
          <p:cNvSpPr>
            <a:spLocks noChangeArrowheads="1"/>
          </p:cNvSpPr>
          <p:nvPr/>
        </p:nvSpPr>
        <p:spPr bwMode="auto">
          <a:xfrm>
            <a:off x="0" y="457200"/>
            <a:ext cx="1080135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s-VE" sz="7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17" name="Rectangle 13"/>
          <p:cNvSpPr>
            <a:spLocks noChangeArrowheads="1"/>
          </p:cNvSpPr>
          <p:nvPr/>
        </p:nvSpPr>
        <p:spPr bwMode="auto">
          <a:xfrm>
            <a:off x="216099" y="72009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pic>
        <p:nvPicPr>
          <p:cNvPr id="23" name="22 Imagen"/>
          <p:cNvPicPr>
            <a:picLocks noChangeAspect="1"/>
          </p:cNvPicPr>
          <p:nvPr/>
        </p:nvPicPr>
        <p:blipFill>
          <a:blip r:embed="rId5" cstate="print"/>
          <a:srcRect/>
          <a:stretch>
            <a:fillRect/>
          </a:stretch>
        </p:blipFill>
        <p:spPr bwMode="auto">
          <a:xfrm>
            <a:off x="144091" y="4248522"/>
            <a:ext cx="4104456" cy="2808312"/>
          </a:xfrm>
          <a:prstGeom prst="rect">
            <a:avLst/>
          </a:prstGeom>
          <a:ln>
            <a:noFill/>
          </a:ln>
          <a:effectLst>
            <a:outerShdw blurRad="292100" dist="139700" dir="2700000" algn="tl" rotWithShape="0">
              <a:srgbClr val="333333">
                <a:alpha val="65000"/>
              </a:srgbClr>
            </a:outerShdw>
          </a:effectLst>
        </p:spPr>
      </p:pic>
      <p:sp>
        <p:nvSpPr>
          <p:cNvPr id="24" name="Rectangle 14"/>
          <p:cNvSpPr>
            <a:spLocks noChangeArrowheads="1"/>
          </p:cNvSpPr>
          <p:nvPr/>
        </p:nvSpPr>
        <p:spPr bwMode="auto">
          <a:xfrm>
            <a:off x="360115" y="3960490"/>
            <a:ext cx="309649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Poste de concreto octagonal.</a:t>
            </a:r>
            <a:endParaRPr kumimoji="0" lang="es-VE" sz="1800" b="0" u="none" strike="noStrike" cap="none" normalizeH="0" baseline="0" dirty="0">
              <a:ln>
                <a:noFill/>
              </a:ln>
              <a:solidFill>
                <a:schemeClr val="tx1"/>
              </a:solidFill>
              <a:effectLst/>
              <a:latin typeface="Arial" pitchFamily="34" charset="0"/>
              <a:cs typeface="Arial" pitchFamily="34" charset="0"/>
            </a:endParaRPr>
          </a:p>
        </p:txBody>
      </p:sp>
      <p:pic>
        <p:nvPicPr>
          <p:cNvPr id="25" name="24 Imagen"/>
          <p:cNvPicPr>
            <a:picLocks noChangeAspect="1"/>
          </p:cNvPicPr>
          <p:nvPr/>
        </p:nvPicPr>
        <p:blipFill>
          <a:blip r:embed="rId6" cstate="print"/>
          <a:srcRect/>
          <a:stretch>
            <a:fillRect/>
          </a:stretch>
        </p:blipFill>
        <p:spPr bwMode="auto">
          <a:xfrm>
            <a:off x="216099" y="432098"/>
            <a:ext cx="5688632" cy="3456384"/>
          </a:xfrm>
          <a:prstGeom prst="rect">
            <a:avLst/>
          </a:prstGeom>
          <a:ln>
            <a:noFill/>
          </a:ln>
          <a:effectLst>
            <a:outerShdw blurRad="292100" dist="139700" dir="2700000" algn="tl" rotWithShape="0">
              <a:srgbClr val="333333">
                <a:alpha val="65000"/>
              </a:srgbClr>
            </a:outerShdw>
          </a:effectLst>
        </p:spPr>
      </p:pic>
      <p:sp>
        <p:nvSpPr>
          <p:cNvPr id="26" name="Rectangle 2"/>
          <p:cNvSpPr>
            <a:spLocks noChangeArrowheads="1"/>
          </p:cNvSpPr>
          <p:nvPr/>
        </p:nvSpPr>
        <p:spPr bwMode="auto">
          <a:xfrm>
            <a:off x="1224211" y="0"/>
            <a:ext cx="2808312" cy="6155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600"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Postes simples de hormig</a:t>
            </a:r>
            <a:r>
              <a:rPr kumimoji="0" lang="es-VE" sz="1600" b="1"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600"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
            </a:r>
            <a:endParaRPr kumimoji="0" lang="es-VE" sz="1600" b="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u="none" strike="noStrike" cap="none" normalizeH="0" baseline="0" dirty="0">
              <a:ln>
                <a:noFill/>
              </a:ln>
              <a:solidFill>
                <a:schemeClr val="tx1"/>
              </a:solidFill>
              <a:effectLst/>
              <a:latin typeface="Arial" pitchFamily="34" charset="0"/>
              <a:cs typeface="Arial" pitchFamily="34" charset="0"/>
            </a:endParaRPr>
          </a:p>
        </p:txBody>
      </p:sp>
      <p:pic>
        <p:nvPicPr>
          <p:cNvPr id="27" name="26 Imagen"/>
          <p:cNvPicPr>
            <a:picLocks noChangeAspect="1"/>
          </p:cNvPicPr>
          <p:nvPr/>
        </p:nvPicPr>
        <p:blipFill>
          <a:blip r:embed="rId7" cstate="print"/>
          <a:srcRect/>
          <a:stretch>
            <a:fillRect/>
          </a:stretch>
        </p:blipFill>
        <p:spPr bwMode="auto">
          <a:xfrm>
            <a:off x="6264771" y="648122"/>
            <a:ext cx="4248472" cy="4608512"/>
          </a:xfrm>
          <a:prstGeom prst="rect">
            <a:avLst/>
          </a:prstGeom>
          <a:ln>
            <a:noFill/>
          </a:ln>
          <a:effectLst>
            <a:outerShdw blurRad="292100" dist="139700" dir="2700000" algn="tl" rotWithShape="0">
              <a:srgbClr val="333333">
                <a:alpha val="65000"/>
              </a:srgbClr>
            </a:outerShdw>
          </a:effectLst>
        </p:spPr>
      </p:pic>
      <p:sp>
        <p:nvSpPr>
          <p:cNvPr id="28" name="Rectangle 10"/>
          <p:cNvSpPr>
            <a:spLocks noChangeArrowheads="1"/>
          </p:cNvSpPr>
          <p:nvPr/>
        </p:nvSpPr>
        <p:spPr bwMode="auto">
          <a:xfrm>
            <a:off x="6336779" y="144066"/>
            <a:ext cx="4248473"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600"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Ejemplo de poste centrifugado.</a:t>
            </a:r>
            <a:endParaRPr kumimoji="0" lang="es-VE" sz="1600" b="0" u="none" strike="noStrike" cap="none" normalizeH="0" baseline="0" dirty="0">
              <a:ln>
                <a:noFill/>
              </a:ln>
              <a:solidFill>
                <a:schemeClr val="tx1"/>
              </a:solidFill>
              <a:effectLst/>
              <a:latin typeface="Arial" pitchFamily="34" charset="0"/>
              <a:cs typeface="Arial" pitchFamily="34" charset="0"/>
            </a:endParaRPr>
          </a:p>
        </p:txBody>
      </p:sp>
      <p:pic>
        <p:nvPicPr>
          <p:cNvPr id="29" name="28 Imagen" descr="http://venezuelaparatodos.files.wordpress.com/2007/02/escudo-venezuela-2006.JPG"/>
          <p:cNvPicPr>
            <a:picLocks noChangeAspect="1" noChangeArrowheads="1"/>
          </p:cNvPicPr>
          <p:nvPr/>
        </p:nvPicPr>
        <p:blipFill>
          <a:blip r:embed="rId3" cstate="print"/>
          <a:srcRect/>
          <a:stretch>
            <a:fillRect/>
          </a:stretch>
        </p:blipFill>
        <p:spPr bwMode="auto">
          <a:xfrm>
            <a:off x="7272883" y="5544666"/>
            <a:ext cx="1368152"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0" name="29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29067" y="5328642"/>
            <a:ext cx="1512168" cy="16562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1"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4608587" y="6480770"/>
            <a:ext cx="2232248" cy="432048"/>
          </a:xfrm>
          <a:prstGeom prst="rect">
            <a:avLst/>
          </a:prstGeom>
          <a:noFill/>
          <a:ln w="9525">
            <a:noFill/>
            <a:miter lim="800000"/>
            <a:headEnd/>
            <a:tailEnd/>
          </a:ln>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xit" presetSubtype="0" accel="100000" fill="hold" grpId="0" nodeType="clickEffect">
                                  <p:stCondLst>
                                    <p:cond delay="0"/>
                                  </p:stCondLst>
                                  <p:childTnLst>
                                    <p:anim calcmode="lin" valueType="num">
                                      <p:cBhvr>
                                        <p:cTn id="6" dur="2000"/>
                                        <p:tgtEl>
                                          <p:spTgt spid="28673"/>
                                        </p:tgtEl>
                                        <p:attrNameLst>
                                          <p:attrName>ppt_w</p:attrName>
                                        </p:attrNameLst>
                                      </p:cBhvr>
                                      <p:tavLst>
                                        <p:tav tm="0">
                                          <p:val>
                                            <p:strVal val="ppt_w"/>
                                          </p:val>
                                        </p:tav>
                                        <p:tav tm="100000">
                                          <p:val>
                                            <p:fltVal val="0"/>
                                          </p:val>
                                        </p:tav>
                                      </p:tavLst>
                                    </p:anim>
                                    <p:anim calcmode="lin" valueType="num">
                                      <p:cBhvr>
                                        <p:cTn id="7" dur="2000"/>
                                        <p:tgtEl>
                                          <p:spTgt spid="28673"/>
                                        </p:tgtEl>
                                        <p:attrNameLst>
                                          <p:attrName>ppt_h</p:attrName>
                                        </p:attrNameLst>
                                      </p:cBhvr>
                                      <p:tavLst>
                                        <p:tav tm="0">
                                          <p:val>
                                            <p:strVal val="ppt_h"/>
                                          </p:val>
                                        </p:tav>
                                        <p:tav tm="100000">
                                          <p:val>
                                            <p:fltVal val="0"/>
                                          </p:val>
                                        </p:tav>
                                      </p:tavLst>
                                    </p:anim>
                                    <p:anim calcmode="lin" valueType="num">
                                      <p:cBhvr>
                                        <p:cTn id="8" dur="2000"/>
                                        <p:tgtEl>
                                          <p:spTgt spid="28673"/>
                                        </p:tgtEl>
                                        <p:attrNameLst>
                                          <p:attrName>style.rotation</p:attrName>
                                        </p:attrNameLst>
                                      </p:cBhvr>
                                      <p:tavLst>
                                        <p:tav tm="0">
                                          <p:val>
                                            <p:fltVal val="0"/>
                                          </p:val>
                                        </p:tav>
                                        <p:tav tm="100000">
                                          <p:val>
                                            <p:fltVal val="360"/>
                                          </p:val>
                                        </p:tav>
                                      </p:tavLst>
                                    </p:anim>
                                    <p:animEffect transition="out" filter="fade">
                                      <p:cBhvr>
                                        <p:cTn id="9" dur="2000"/>
                                        <p:tgtEl>
                                          <p:spTgt spid="28673"/>
                                        </p:tgtEl>
                                      </p:cBhvr>
                                    </p:animEffect>
                                    <p:set>
                                      <p:cBhvr>
                                        <p:cTn id="10" dur="1" fill="hold">
                                          <p:stCondLst>
                                            <p:cond delay="1999"/>
                                          </p:stCondLst>
                                        </p:cTn>
                                        <p:tgtEl>
                                          <p:spTgt spid="28673"/>
                                        </p:tgtEl>
                                        <p:attrNameLst>
                                          <p:attrName>style.visibility</p:attrName>
                                        </p:attrNameLst>
                                      </p:cBhvr>
                                      <p:to>
                                        <p:strVal val="hidden"/>
                                      </p:to>
                                    </p:set>
                                  </p:childTnLst>
                                </p:cTn>
                              </p:par>
                              <p:par>
                                <p:cTn id="11" presetID="49" presetClass="exit" presetSubtype="0" accel="100000" fill="hold" grpId="0" nodeType="withEffect">
                                  <p:stCondLst>
                                    <p:cond delay="0"/>
                                  </p:stCondLst>
                                  <p:childTnLst>
                                    <p:anim calcmode="lin" valueType="num">
                                      <p:cBhvr>
                                        <p:cTn id="12" dur="2000"/>
                                        <p:tgtEl>
                                          <p:spTgt spid="3"/>
                                        </p:tgtEl>
                                        <p:attrNameLst>
                                          <p:attrName>ppt_w</p:attrName>
                                        </p:attrNameLst>
                                      </p:cBhvr>
                                      <p:tavLst>
                                        <p:tav tm="0">
                                          <p:val>
                                            <p:strVal val="ppt_w"/>
                                          </p:val>
                                        </p:tav>
                                        <p:tav tm="100000">
                                          <p:val>
                                            <p:fltVal val="0"/>
                                          </p:val>
                                        </p:tav>
                                      </p:tavLst>
                                    </p:anim>
                                    <p:anim calcmode="lin" valueType="num">
                                      <p:cBhvr>
                                        <p:cTn id="13" dur="2000"/>
                                        <p:tgtEl>
                                          <p:spTgt spid="3"/>
                                        </p:tgtEl>
                                        <p:attrNameLst>
                                          <p:attrName>ppt_h</p:attrName>
                                        </p:attrNameLst>
                                      </p:cBhvr>
                                      <p:tavLst>
                                        <p:tav tm="0">
                                          <p:val>
                                            <p:strVal val="ppt_h"/>
                                          </p:val>
                                        </p:tav>
                                        <p:tav tm="100000">
                                          <p:val>
                                            <p:fltVal val="0"/>
                                          </p:val>
                                        </p:tav>
                                      </p:tavLst>
                                    </p:anim>
                                    <p:anim calcmode="lin" valueType="num">
                                      <p:cBhvr>
                                        <p:cTn id="14" dur="2000"/>
                                        <p:tgtEl>
                                          <p:spTgt spid="3"/>
                                        </p:tgtEl>
                                        <p:attrNameLst>
                                          <p:attrName>style.rotation</p:attrName>
                                        </p:attrNameLst>
                                      </p:cBhvr>
                                      <p:tavLst>
                                        <p:tav tm="0">
                                          <p:val>
                                            <p:fltVal val="0"/>
                                          </p:val>
                                        </p:tav>
                                        <p:tav tm="100000">
                                          <p:val>
                                            <p:fltVal val="360"/>
                                          </p:val>
                                        </p:tav>
                                      </p:tavLst>
                                    </p:anim>
                                    <p:animEffect transition="out" filter="fade">
                                      <p:cBhvr>
                                        <p:cTn id="15" dur="2000"/>
                                        <p:tgtEl>
                                          <p:spTgt spid="3"/>
                                        </p:tgtEl>
                                      </p:cBhvr>
                                    </p:animEffect>
                                    <p:set>
                                      <p:cBhvr>
                                        <p:cTn id="16" dur="1" fill="hold">
                                          <p:stCondLst>
                                            <p:cond delay="1999"/>
                                          </p:stCondLst>
                                        </p:cTn>
                                        <p:tgtEl>
                                          <p:spTgt spid="3"/>
                                        </p:tgtEl>
                                        <p:attrNameLst>
                                          <p:attrName>style.visibility</p:attrName>
                                        </p:attrNameLst>
                                      </p:cBhvr>
                                      <p:to>
                                        <p:strVal val="hidden"/>
                                      </p:to>
                                    </p:set>
                                  </p:childTnLst>
                                </p:cTn>
                              </p:par>
                              <p:par>
                                <p:cTn id="17" presetID="49" presetClass="exit" presetSubtype="0" accel="100000" fill="hold" nodeType="withEffect">
                                  <p:stCondLst>
                                    <p:cond delay="0"/>
                                  </p:stCondLst>
                                  <p:childTnLst>
                                    <p:anim calcmode="lin" valueType="num">
                                      <p:cBhvr>
                                        <p:cTn id="18" dur="2000"/>
                                        <p:tgtEl>
                                          <p:spTgt spid="5"/>
                                        </p:tgtEl>
                                        <p:attrNameLst>
                                          <p:attrName>ppt_w</p:attrName>
                                        </p:attrNameLst>
                                      </p:cBhvr>
                                      <p:tavLst>
                                        <p:tav tm="0">
                                          <p:val>
                                            <p:strVal val="ppt_w"/>
                                          </p:val>
                                        </p:tav>
                                        <p:tav tm="100000">
                                          <p:val>
                                            <p:fltVal val="0"/>
                                          </p:val>
                                        </p:tav>
                                      </p:tavLst>
                                    </p:anim>
                                    <p:anim calcmode="lin" valueType="num">
                                      <p:cBhvr>
                                        <p:cTn id="19" dur="2000"/>
                                        <p:tgtEl>
                                          <p:spTgt spid="5"/>
                                        </p:tgtEl>
                                        <p:attrNameLst>
                                          <p:attrName>ppt_h</p:attrName>
                                        </p:attrNameLst>
                                      </p:cBhvr>
                                      <p:tavLst>
                                        <p:tav tm="0">
                                          <p:val>
                                            <p:strVal val="ppt_h"/>
                                          </p:val>
                                        </p:tav>
                                        <p:tav tm="100000">
                                          <p:val>
                                            <p:fltVal val="0"/>
                                          </p:val>
                                        </p:tav>
                                      </p:tavLst>
                                    </p:anim>
                                    <p:anim calcmode="lin" valueType="num">
                                      <p:cBhvr>
                                        <p:cTn id="20" dur="2000"/>
                                        <p:tgtEl>
                                          <p:spTgt spid="5"/>
                                        </p:tgtEl>
                                        <p:attrNameLst>
                                          <p:attrName>style.rotation</p:attrName>
                                        </p:attrNameLst>
                                      </p:cBhvr>
                                      <p:tavLst>
                                        <p:tav tm="0">
                                          <p:val>
                                            <p:fltVal val="0"/>
                                          </p:val>
                                        </p:tav>
                                        <p:tav tm="100000">
                                          <p:val>
                                            <p:fltVal val="360"/>
                                          </p:val>
                                        </p:tav>
                                      </p:tavLst>
                                    </p:anim>
                                    <p:animEffect transition="out" filter="fade">
                                      <p:cBhvr>
                                        <p:cTn id="21" dur="2000"/>
                                        <p:tgtEl>
                                          <p:spTgt spid="5"/>
                                        </p:tgtEl>
                                      </p:cBhvr>
                                    </p:animEffect>
                                    <p:set>
                                      <p:cBhvr>
                                        <p:cTn id="22" dur="1" fill="hold">
                                          <p:stCondLst>
                                            <p:cond delay="1999"/>
                                          </p:stCondLst>
                                        </p:cTn>
                                        <p:tgtEl>
                                          <p:spTgt spid="5"/>
                                        </p:tgtEl>
                                        <p:attrNameLst>
                                          <p:attrName>style.visibility</p:attrName>
                                        </p:attrNameLst>
                                      </p:cBhvr>
                                      <p:to>
                                        <p:strVal val="hidden"/>
                                      </p:to>
                                    </p:set>
                                  </p:childTnLst>
                                </p:cTn>
                              </p:par>
                              <p:par>
                                <p:cTn id="23" presetID="49" presetClass="exit" presetSubtype="0" accel="100000" fill="hold" nodeType="withEffect">
                                  <p:stCondLst>
                                    <p:cond delay="0"/>
                                  </p:stCondLst>
                                  <p:childTnLst>
                                    <p:anim calcmode="lin" valueType="num">
                                      <p:cBhvr>
                                        <p:cTn id="24" dur="2000"/>
                                        <p:tgtEl>
                                          <p:spTgt spid="6"/>
                                        </p:tgtEl>
                                        <p:attrNameLst>
                                          <p:attrName>ppt_w</p:attrName>
                                        </p:attrNameLst>
                                      </p:cBhvr>
                                      <p:tavLst>
                                        <p:tav tm="0">
                                          <p:val>
                                            <p:strVal val="ppt_w"/>
                                          </p:val>
                                        </p:tav>
                                        <p:tav tm="100000">
                                          <p:val>
                                            <p:fltVal val="0"/>
                                          </p:val>
                                        </p:tav>
                                      </p:tavLst>
                                    </p:anim>
                                    <p:anim calcmode="lin" valueType="num">
                                      <p:cBhvr>
                                        <p:cTn id="25" dur="2000"/>
                                        <p:tgtEl>
                                          <p:spTgt spid="6"/>
                                        </p:tgtEl>
                                        <p:attrNameLst>
                                          <p:attrName>ppt_h</p:attrName>
                                        </p:attrNameLst>
                                      </p:cBhvr>
                                      <p:tavLst>
                                        <p:tav tm="0">
                                          <p:val>
                                            <p:strVal val="ppt_h"/>
                                          </p:val>
                                        </p:tav>
                                        <p:tav tm="100000">
                                          <p:val>
                                            <p:fltVal val="0"/>
                                          </p:val>
                                        </p:tav>
                                      </p:tavLst>
                                    </p:anim>
                                    <p:anim calcmode="lin" valueType="num">
                                      <p:cBhvr>
                                        <p:cTn id="26" dur="2000"/>
                                        <p:tgtEl>
                                          <p:spTgt spid="6"/>
                                        </p:tgtEl>
                                        <p:attrNameLst>
                                          <p:attrName>style.rotation</p:attrName>
                                        </p:attrNameLst>
                                      </p:cBhvr>
                                      <p:tavLst>
                                        <p:tav tm="0">
                                          <p:val>
                                            <p:fltVal val="0"/>
                                          </p:val>
                                        </p:tav>
                                        <p:tav tm="100000">
                                          <p:val>
                                            <p:fltVal val="360"/>
                                          </p:val>
                                        </p:tav>
                                      </p:tavLst>
                                    </p:anim>
                                    <p:animEffect transition="out" filter="fade">
                                      <p:cBhvr>
                                        <p:cTn id="27" dur="2000"/>
                                        <p:tgtEl>
                                          <p:spTgt spid="6"/>
                                        </p:tgtEl>
                                      </p:cBhvr>
                                    </p:animEffect>
                                    <p:set>
                                      <p:cBhvr>
                                        <p:cTn id="28" dur="1" fill="hold">
                                          <p:stCondLst>
                                            <p:cond delay="1999"/>
                                          </p:stCondLst>
                                        </p:cTn>
                                        <p:tgtEl>
                                          <p:spTgt spid="6"/>
                                        </p:tgtEl>
                                        <p:attrNameLst>
                                          <p:attrName>style.visibility</p:attrName>
                                        </p:attrNameLst>
                                      </p:cBhvr>
                                      <p:to>
                                        <p:strVal val="hidden"/>
                                      </p:to>
                                    </p:set>
                                  </p:childTnLst>
                                </p:cTn>
                              </p:par>
                              <p:par>
                                <p:cTn id="29" presetID="49" presetClass="exit" presetSubtype="0" accel="100000" fill="hold" grpId="0" nodeType="withEffect">
                                  <p:stCondLst>
                                    <p:cond delay="0"/>
                                  </p:stCondLst>
                                  <p:childTnLst>
                                    <p:anim calcmode="lin" valueType="num">
                                      <p:cBhvr>
                                        <p:cTn id="30" dur="1900"/>
                                        <p:tgtEl>
                                          <p:spTgt spid="28675"/>
                                        </p:tgtEl>
                                        <p:attrNameLst>
                                          <p:attrName>ppt_w</p:attrName>
                                        </p:attrNameLst>
                                      </p:cBhvr>
                                      <p:tavLst>
                                        <p:tav tm="0">
                                          <p:val>
                                            <p:strVal val="ppt_w"/>
                                          </p:val>
                                        </p:tav>
                                        <p:tav tm="100000">
                                          <p:val>
                                            <p:fltVal val="0"/>
                                          </p:val>
                                        </p:tav>
                                      </p:tavLst>
                                    </p:anim>
                                    <p:anim calcmode="lin" valueType="num">
                                      <p:cBhvr>
                                        <p:cTn id="31" dur="1900"/>
                                        <p:tgtEl>
                                          <p:spTgt spid="28675"/>
                                        </p:tgtEl>
                                        <p:attrNameLst>
                                          <p:attrName>ppt_h</p:attrName>
                                        </p:attrNameLst>
                                      </p:cBhvr>
                                      <p:tavLst>
                                        <p:tav tm="0">
                                          <p:val>
                                            <p:strVal val="ppt_h"/>
                                          </p:val>
                                        </p:tav>
                                        <p:tav tm="100000">
                                          <p:val>
                                            <p:fltVal val="0"/>
                                          </p:val>
                                        </p:tav>
                                      </p:tavLst>
                                    </p:anim>
                                    <p:anim calcmode="lin" valueType="num">
                                      <p:cBhvr>
                                        <p:cTn id="32" dur="1900"/>
                                        <p:tgtEl>
                                          <p:spTgt spid="28675"/>
                                        </p:tgtEl>
                                        <p:attrNameLst>
                                          <p:attrName>style.rotation</p:attrName>
                                        </p:attrNameLst>
                                      </p:cBhvr>
                                      <p:tavLst>
                                        <p:tav tm="0">
                                          <p:val>
                                            <p:fltVal val="0"/>
                                          </p:val>
                                        </p:tav>
                                        <p:tav tm="100000">
                                          <p:val>
                                            <p:fltVal val="360"/>
                                          </p:val>
                                        </p:tav>
                                      </p:tavLst>
                                    </p:anim>
                                    <p:animEffect transition="out" filter="fade">
                                      <p:cBhvr>
                                        <p:cTn id="33" dur="1900"/>
                                        <p:tgtEl>
                                          <p:spTgt spid="28675"/>
                                        </p:tgtEl>
                                      </p:cBhvr>
                                    </p:animEffect>
                                    <p:set>
                                      <p:cBhvr>
                                        <p:cTn id="34" dur="1" fill="hold">
                                          <p:stCondLst>
                                            <p:cond delay="1899"/>
                                          </p:stCondLst>
                                        </p:cTn>
                                        <p:tgtEl>
                                          <p:spTgt spid="28675"/>
                                        </p:tgtEl>
                                        <p:attrNameLst>
                                          <p:attrName>style.visibility</p:attrName>
                                        </p:attrNameLst>
                                      </p:cBhvr>
                                      <p:to>
                                        <p:strVal val="hidden"/>
                                      </p:to>
                                    </p:set>
                                  </p:childTnLst>
                                </p:cTn>
                              </p:par>
                              <p:par>
                                <p:cTn id="35" presetID="49" presetClass="exit" presetSubtype="0" accel="100000" fill="hold" grpId="0" nodeType="withEffect">
                                  <p:stCondLst>
                                    <p:cond delay="0"/>
                                  </p:stCondLst>
                                  <p:childTnLst>
                                    <p:anim calcmode="lin" valueType="num">
                                      <p:cBhvr>
                                        <p:cTn id="36" dur="2000"/>
                                        <p:tgtEl>
                                          <p:spTgt spid="28676"/>
                                        </p:tgtEl>
                                        <p:attrNameLst>
                                          <p:attrName>ppt_w</p:attrName>
                                        </p:attrNameLst>
                                      </p:cBhvr>
                                      <p:tavLst>
                                        <p:tav tm="0">
                                          <p:val>
                                            <p:strVal val="ppt_w"/>
                                          </p:val>
                                        </p:tav>
                                        <p:tav tm="100000">
                                          <p:val>
                                            <p:fltVal val="0"/>
                                          </p:val>
                                        </p:tav>
                                      </p:tavLst>
                                    </p:anim>
                                    <p:anim calcmode="lin" valueType="num">
                                      <p:cBhvr>
                                        <p:cTn id="37" dur="2000"/>
                                        <p:tgtEl>
                                          <p:spTgt spid="28676"/>
                                        </p:tgtEl>
                                        <p:attrNameLst>
                                          <p:attrName>ppt_h</p:attrName>
                                        </p:attrNameLst>
                                      </p:cBhvr>
                                      <p:tavLst>
                                        <p:tav tm="0">
                                          <p:val>
                                            <p:strVal val="ppt_h"/>
                                          </p:val>
                                        </p:tav>
                                        <p:tav tm="100000">
                                          <p:val>
                                            <p:fltVal val="0"/>
                                          </p:val>
                                        </p:tav>
                                      </p:tavLst>
                                    </p:anim>
                                    <p:anim calcmode="lin" valueType="num">
                                      <p:cBhvr>
                                        <p:cTn id="38" dur="2000"/>
                                        <p:tgtEl>
                                          <p:spTgt spid="28676"/>
                                        </p:tgtEl>
                                        <p:attrNameLst>
                                          <p:attrName>style.rotation</p:attrName>
                                        </p:attrNameLst>
                                      </p:cBhvr>
                                      <p:tavLst>
                                        <p:tav tm="0">
                                          <p:val>
                                            <p:fltVal val="0"/>
                                          </p:val>
                                        </p:tav>
                                        <p:tav tm="100000">
                                          <p:val>
                                            <p:fltVal val="360"/>
                                          </p:val>
                                        </p:tav>
                                      </p:tavLst>
                                    </p:anim>
                                    <p:animEffect transition="out" filter="fade">
                                      <p:cBhvr>
                                        <p:cTn id="39" dur="2000"/>
                                        <p:tgtEl>
                                          <p:spTgt spid="28676"/>
                                        </p:tgtEl>
                                      </p:cBhvr>
                                    </p:animEffect>
                                    <p:set>
                                      <p:cBhvr>
                                        <p:cTn id="40" dur="1" fill="hold">
                                          <p:stCondLst>
                                            <p:cond delay="1999"/>
                                          </p:stCondLst>
                                        </p:cTn>
                                        <p:tgtEl>
                                          <p:spTgt spid="28676"/>
                                        </p:tgtEl>
                                        <p:attrNameLst>
                                          <p:attrName>style.visibility</p:attrName>
                                        </p:attrNameLst>
                                      </p:cBhvr>
                                      <p:to>
                                        <p:strVal val="hidden"/>
                                      </p:to>
                                    </p:set>
                                  </p:childTnLst>
                                </p:cTn>
                              </p:par>
                              <p:par>
                                <p:cTn id="41" presetID="49" presetClass="exit" presetSubtype="0" accel="100000" fill="hold" nodeType="withEffect">
                                  <p:stCondLst>
                                    <p:cond delay="0"/>
                                  </p:stCondLst>
                                  <p:childTnLst>
                                    <p:anim calcmode="lin" valueType="num">
                                      <p:cBhvr>
                                        <p:cTn id="42" dur="2000"/>
                                        <p:tgtEl>
                                          <p:spTgt spid="9"/>
                                        </p:tgtEl>
                                        <p:attrNameLst>
                                          <p:attrName>ppt_w</p:attrName>
                                        </p:attrNameLst>
                                      </p:cBhvr>
                                      <p:tavLst>
                                        <p:tav tm="0">
                                          <p:val>
                                            <p:strVal val="ppt_w"/>
                                          </p:val>
                                        </p:tav>
                                        <p:tav tm="100000">
                                          <p:val>
                                            <p:fltVal val="0"/>
                                          </p:val>
                                        </p:tav>
                                      </p:tavLst>
                                    </p:anim>
                                    <p:anim calcmode="lin" valueType="num">
                                      <p:cBhvr>
                                        <p:cTn id="43" dur="2000"/>
                                        <p:tgtEl>
                                          <p:spTgt spid="9"/>
                                        </p:tgtEl>
                                        <p:attrNameLst>
                                          <p:attrName>ppt_h</p:attrName>
                                        </p:attrNameLst>
                                      </p:cBhvr>
                                      <p:tavLst>
                                        <p:tav tm="0">
                                          <p:val>
                                            <p:strVal val="ppt_h"/>
                                          </p:val>
                                        </p:tav>
                                        <p:tav tm="100000">
                                          <p:val>
                                            <p:fltVal val="0"/>
                                          </p:val>
                                        </p:tav>
                                      </p:tavLst>
                                    </p:anim>
                                    <p:anim calcmode="lin" valueType="num">
                                      <p:cBhvr>
                                        <p:cTn id="44" dur="2000"/>
                                        <p:tgtEl>
                                          <p:spTgt spid="9"/>
                                        </p:tgtEl>
                                        <p:attrNameLst>
                                          <p:attrName>style.rotation</p:attrName>
                                        </p:attrNameLst>
                                      </p:cBhvr>
                                      <p:tavLst>
                                        <p:tav tm="0">
                                          <p:val>
                                            <p:fltVal val="0"/>
                                          </p:val>
                                        </p:tav>
                                        <p:tav tm="100000">
                                          <p:val>
                                            <p:fltVal val="360"/>
                                          </p:val>
                                        </p:tav>
                                      </p:tavLst>
                                    </p:anim>
                                    <p:animEffect transition="out" filter="fade">
                                      <p:cBhvr>
                                        <p:cTn id="45" dur="2000"/>
                                        <p:tgtEl>
                                          <p:spTgt spid="9"/>
                                        </p:tgtEl>
                                      </p:cBhvr>
                                    </p:animEffect>
                                    <p:set>
                                      <p:cBhvr>
                                        <p:cTn id="46" dur="1" fill="hold">
                                          <p:stCondLst>
                                            <p:cond delay="1999"/>
                                          </p:stCondLst>
                                        </p:cTn>
                                        <p:tgtEl>
                                          <p:spTgt spid="9"/>
                                        </p:tgtEl>
                                        <p:attrNameLst>
                                          <p:attrName>style.visibility</p:attrName>
                                        </p:attrNameLst>
                                      </p:cBhvr>
                                      <p:to>
                                        <p:strVal val="hidden"/>
                                      </p:to>
                                    </p:set>
                                  </p:childTnLst>
                                </p:cTn>
                              </p:par>
                              <p:par>
                                <p:cTn id="47" presetID="25"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50" dur="10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51" dur="1000" accel="50000" fill="hold">
                                          <p:stCondLst>
                                            <p:cond delay="1000"/>
                                          </p:stCondLst>
                                        </p:cTn>
                                        <p:tgtEl>
                                          <p:spTgt spid="13"/>
                                        </p:tgtEl>
                                        <p:attrNameLst>
                                          <p:attrName>ppt_w</p:attrName>
                                        </p:attrNameLst>
                                      </p:cBhvr>
                                      <p:tavLst>
                                        <p:tav tm="0">
                                          <p:val>
                                            <p:strVal val="#ppt_w*.05"/>
                                          </p:val>
                                        </p:tav>
                                        <p:tav tm="100000">
                                          <p:val>
                                            <p:strVal val="#ppt_w"/>
                                          </p:val>
                                        </p:tav>
                                      </p:tavLst>
                                    </p:anim>
                                    <p:anim calcmode="lin" valueType="num">
                                      <p:cBhvr>
                                        <p:cTn id="52" dur="2000" fill="hold"/>
                                        <p:tgtEl>
                                          <p:spTgt spid="13"/>
                                        </p:tgtEl>
                                        <p:attrNameLst>
                                          <p:attrName>ppt_h</p:attrName>
                                        </p:attrNameLst>
                                      </p:cBhvr>
                                      <p:tavLst>
                                        <p:tav tm="0">
                                          <p:val>
                                            <p:strVal val="#ppt_h"/>
                                          </p:val>
                                        </p:tav>
                                        <p:tav tm="100000">
                                          <p:val>
                                            <p:strVal val="#ppt_h"/>
                                          </p:val>
                                        </p:tav>
                                      </p:tavLst>
                                    </p:anim>
                                    <p:anim calcmode="lin" valueType="num">
                                      <p:cBhvr>
                                        <p:cTn id="53" dur="10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54" dur="10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55" dur="1000" accel="50000" fill="hold">
                                          <p:stCondLst>
                                            <p:cond delay="1000"/>
                                          </p:stCondLst>
                                        </p:cTn>
                                        <p:tgtEl>
                                          <p:spTgt spid="13"/>
                                        </p:tgtEl>
                                        <p:attrNameLst>
                                          <p:attrName>ppt_y</p:attrName>
                                        </p:attrNameLst>
                                      </p:cBhvr>
                                      <p:tavLst>
                                        <p:tav tm="0">
                                          <p:val>
                                            <p:strVal val="#ppt_y+.1"/>
                                          </p:val>
                                        </p:tav>
                                        <p:tav tm="100000">
                                          <p:val>
                                            <p:strVal val="#ppt_y"/>
                                          </p:val>
                                        </p:tav>
                                      </p:tavLst>
                                    </p:anim>
                                    <p:animEffect transition="in" filter="fade">
                                      <p:cBhvr>
                                        <p:cTn id="56" dur="2000" decel="50000">
                                          <p:stCondLst>
                                            <p:cond delay="0"/>
                                          </p:stCondLst>
                                        </p:cTn>
                                        <p:tgtEl>
                                          <p:spTgt spid="13"/>
                                        </p:tgtEl>
                                      </p:cBhvr>
                                    </p:animEffect>
                                  </p:childTnLst>
                                </p:cTn>
                              </p:par>
                              <p:par>
                                <p:cTn id="57" presetID="25"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10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60" dur="10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61" dur="1000" accel="50000" fill="hold">
                                          <p:stCondLst>
                                            <p:cond delay="1000"/>
                                          </p:stCondLst>
                                        </p:cTn>
                                        <p:tgtEl>
                                          <p:spTgt spid="14"/>
                                        </p:tgtEl>
                                        <p:attrNameLst>
                                          <p:attrName>ppt_w</p:attrName>
                                        </p:attrNameLst>
                                      </p:cBhvr>
                                      <p:tavLst>
                                        <p:tav tm="0">
                                          <p:val>
                                            <p:strVal val="#ppt_w*.05"/>
                                          </p:val>
                                        </p:tav>
                                        <p:tav tm="100000">
                                          <p:val>
                                            <p:strVal val="#ppt_w"/>
                                          </p:val>
                                        </p:tav>
                                      </p:tavLst>
                                    </p:anim>
                                    <p:anim calcmode="lin" valueType="num">
                                      <p:cBhvr>
                                        <p:cTn id="62" dur="2000" fill="hold"/>
                                        <p:tgtEl>
                                          <p:spTgt spid="14"/>
                                        </p:tgtEl>
                                        <p:attrNameLst>
                                          <p:attrName>ppt_h</p:attrName>
                                        </p:attrNameLst>
                                      </p:cBhvr>
                                      <p:tavLst>
                                        <p:tav tm="0">
                                          <p:val>
                                            <p:strVal val="#ppt_h"/>
                                          </p:val>
                                        </p:tav>
                                        <p:tav tm="100000">
                                          <p:val>
                                            <p:strVal val="#ppt_h"/>
                                          </p:val>
                                        </p:tav>
                                      </p:tavLst>
                                    </p:anim>
                                    <p:anim calcmode="lin" valueType="num">
                                      <p:cBhvr>
                                        <p:cTn id="63" dur="10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64" dur="10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65" dur="1000" accel="50000" fill="hold">
                                          <p:stCondLst>
                                            <p:cond delay="1000"/>
                                          </p:stCondLst>
                                        </p:cTn>
                                        <p:tgtEl>
                                          <p:spTgt spid="14"/>
                                        </p:tgtEl>
                                        <p:attrNameLst>
                                          <p:attrName>ppt_y</p:attrName>
                                        </p:attrNameLst>
                                      </p:cBhvr>
                                      <p:tavLst>
                                        <p:tav tm="0">
                                          <p:val>
                                            <p:strVal val="#ppt_y+.1"/>
                                          </p:val>
                                        </p:tav>
                                        <p:tav tm="100000">
                                          <p:val>
                                            <p:strVal val="#ppt_y"/>
                                          </p:val>
                                        </p:tav>
                                      </p:tavLst>
                                    </p:anim>
                                    <p:animEffect transition="in" filter="fade">
                                      <p:cBhvr>
                                        <p:cTn id="66" dur="2000" decel="50000">
                                          <p:stCondLst>
                                            <p:cond delay="0"/>
                                          </p:stCondLst>
                                        </p:cTn>
                                        <p:tgtEl>
                                          <p:spTgt spid="14"/>
                                        </p:tgtEl>
                                      </p:cBhvr>
                                    </p:animEffect>
                                  </p:childTnLst>
                                </p:cTn>
                              </p:par>
                              <p:par>
                                <p:cTn id="67" presetID="25" presetClass="entr" presetSubtype="0" fill="hold" grpId="0" nodeType="withEffect" nodePh="1">
                                  <p:stCondLst>
                                    <p:cond delay="0"/>
                                  </p:stCondLst>
                                  <p:endCondLst>
                                    <p:cond evt="begin" delay="0">
                                      <p:tn val="67"/>
                                    </p:cond>
                                  </p:endCondLst>
                                  <p:childTnLst>
                                    <p:set>
                                      <p:cBhvr>
                                        <p:cTn id="68" dur="1" fill="hold">
                                          <p:stCondLst>
                                            <p:cond delay="0"/>
                                          </p:stCondLst>
                                        </p:cTn>
                                        <p:tgtEl>
                                          <p:spTgt spid="17"/>
                                        </p:tgtEl>
                                        <p:attrNameLst>
                                          <p:attrName>style.visibility</p:attrName>
                                        </p:attrNameLst>
                                      </p:cBhvr>
                                      <p:to>
                                        <p:strVal val="visible"/>
                                      </p:to>
                                    </p:set>
                                    <p:anim calcmode="lin" valueType="num">
                                      <p:cBhvr>
                                        <p:cTn id="69" dur="10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70" dur="10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71" dur="1000" accel="50000" fill="hold">
                                          <p:stCondLst>
                                            <p:cond delay="1000"/>
                                          </p:stCondLst>
                                        </p:cTn>
                                        <p:tgtEl>
                                          <p:spTgt spid="17"/>
                                        </p:tgtEl>
                                        <p:attrNameLst>
                                          <p:attrName>ppt_w</p:attrName>
                                        </p:attrNameLst>
                                      </p:cBhvr>
                                      <p:tavLst>
                                        <p:tav tm="0">
                                          <p:val>
                                            <p:strVal val="#ppt_w*.05"/>
                                          </p:val>
                                        </p:tav>
                                        <p:tav tm="100000">
                                          <p:val>
                                            <p:strVal val="#ppt_w"/>
                                          </p:val>
                                        </p:tav>
                                      </p:tavLst>
                                    </p:anim>
                                    <p:anim calcmode="lin" valueType="num">
                                      <p:cBhvr>
                                        <p:cTn id="72" dur="2000" fill="hold"/>
                                        <p:tgtEl>
                                          <p:spTgt spid="17"/>
                                        </p:tgtEl>
                                        <p:attrNameLst>
                                          <p:attrName>ppt_h</p:attrName>
                                        </p:attrNameLst>
                                      </p:cBhvr>
                                      <p:tavLst>
                                        <p:tav tm="0">
                                          <p:val>
                                            <p:strVal val="#ppt_h"/>
                                          </p:val>
                                        </p:tav>
                                        <p:tav tm="100000">
                                          <p:val>
                                            <p:strVal val="#ppt_h"/>
                                          </p:val>
                                        </p:tav>
                                      </p:tavLst>
                                    </p:anim>
                                    <p:anim calcmode="lin" valueType="num">
                                      <p:cBhvr>
                                        <p:cTn id="73" dur="10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74" dur="10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75" dur="1000" accel="50000" fill="hold">
                                          <p:stCondLst>
                                            <p:cond delay="1000"/>
                                          </p:stCondLst>
                                        </p:cTn>
                                        <p:tgtEl>
                                          <p:spTgt spid="17"/>
                                        </p:tgtEl>
                                        <p:attrNameLst>
                                          <p:attrName>ppt_y</p:attrName>
                                        </p:attrNameLst>
                                      </p:cBhvr>
                                      <p:tavLst>
                                        <p:tav tm="0">
                                          <p:val>
                                            <p:strVal val="#ppt_y+.1"/>
                                          </p:val>
                                        </p:tav>
                                        <p:tav tm="100000">
                                          <p:val>
                                            <p:strVal val="#ppt_y"/>
                                          </p:val>
                                        </p:tav>
                                      </p:tavLst>
                                    </p:anim>
                                    <p:animEffect transition="in" filter="fade">
                                      <p:cBhvr>
                                        <p:cTn id="76" dur="2000" decel="50000">
                                          <p:stCondLst>
                                            <p:cond delay="0"/>
                                          </p:stCondLst>
                                        </p:cTn>
                                        <p:tgtEl>
                                          <p:spTgt spid="17"/>
                                        </p:tgtEl>
                                      </p:cBhvr>
                                    </p:animEffect>
                                  </p:childTnLst>
                                </p:cTn>
                              </p:par>
                            </p:childTnLst>
                          </p:cTn>
                        </p:par>
                      </p:childTnLst>
                    </p:cTn>
                  </p:par>
                  <p:par>
                    <p:cTn id="77" fill="hold">
                      <p:stCondLst>
                        <p:cond delay="indefinite"/>
                      </p:stCondLst>
                      <p:childTnLst>
                        <p:par>
                          <p:cTn id="78" fill="hold">
                            <p:stCondLst>
                              <p:cond delay="0"/>
                            </p:stCondLst>
                            <p:childTnLst>
                              <p:par>
                                <p:cTn id="79" presetID="55" presetClass="entr" presetSubtype="0" fill="hold" nodeType="click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2000" fill="hold"/>
                                        <p:tgtEl>
                                          <p:spTgt spid="23"/>
                                        </p:tgtEl>
                                        <p:attrNameLst>
                                          <p:attrName>ppt_w</p:attrName>
                                        </p:attrNameLst>
                                      </p:cBhvr>
                                      <p:tavLst>
                                        <p:tav tm="0">
                                          <p:val>
                                            <p:strVal val="#ppt_w*0.70"/>
                                          </p:val>
                                        </p:tav>
                                        <p:tav tm="100000">
                                          <p:val>
                                            <p:strVal val="#ppt_w"/>
                                          </p:val>
                                        </p:tav>
                                      </p:tavLst>
                                    </p:anim>
                                    <p:anim calcmode="lin" valueType="num">
                                      <p:cBhvr>
                                        <p:cTn id="82" dur="2000" fill="hold"/>
                                        <p:tgtEl>
                                          <p:spTgt spid="23"/>
                                        </p:tgtEl>
                                        <p:attrNameLst>
                                          <p:attrName>ppt_h</p:attrName>
                                        </p:attrNameLst>
                                      </p:cBhvr>
                                      <p:tavLst>
                                        <p:tav tm="0">
                                          <p:val>
                                            <p:strVal val="#ppt_h"/>
                                          </p:val>
                                        </p:tav>
                                        <p:tav tm="100000">
                                          <p:val>
                                            <p:strVal val="#ppt_h"/>
                                          </p:val>
                                        </p:tav>
                                      </p:tavLst>
                                    </p:anim>
                                    <p:animEffect transition="in" filter="fade">
                                      <p:cBhvr>
                                        <p:cTn id="83" dur="2000"/>
                                        <p:tgtEl>
                                          <p:spTgt spid="23"/>
                                        </p:tgtEl>
                                      </p:cBhvr>
                                    </p:animEffect>
                                  </p:childTnLst>
                                </p:cTn>
                              </p:par>
                              <p:par>
                                <p:cTn id="84" presetID="55"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2000" fill="hold"/>
                                        <p:tgtEl>
                                          <p:spTgt spid="24"/>
                                        </p:tgtEl>
                                        <p:attrNameLst>
                                          <p:attrName>ppt_w</p:attrName>
                                        </p:attrNameLst>
                                      </p:cBhvr>
                                      <p:tavLst>
                                        <p:tav tm="0">
                                          <p:val>
                                            <p:strVal val="#ppt_w*0.70"/>
                                          </p:val>
                                        </p:tav>
                                        <p:tav tm="100000">
                                          <p:val>
                                            <p:strVal val="#ppt_w"/>
                                          </p:val>
                                        </p:tav>
                                      </p:tavLst>
                                    </p:anim>
                                    <p:anim calcmode="lin" valueType="num">
                                      <p:cBhvr>
                                        <p:cTn id="87" dur="2000" fill="hold"/>
                                        <p:tgtEl>
                                          <p:spTgt spid="24"/>
                                        </p:tgtEl>
                                        <p:attrNameLst>
                                          <p:attrName>ppt_h</p:attrName>
                                        </p:attrNameLst>
                                      </p:cBhvr>
                                      <p:tavLst>
                                        <p:tav tm="0">
                                          <p:val>
                                            <p:strVal val="#ppt_h"/>
                                          </p:val>
                                        </p:tav>
                                        <p:tav tm="100000">
                                          <p:val>
                                            <p:strVal val="#ppt_h"/>
                                          </p:val>
                                        </p:tav>
                                      </p:tavLst>
                                    </p:anim>
                                    <p:animEffect transition="in" filter="fade">
                                      <p:cBhvr>
                                        <p:cTn id="88" dur="2000"/>
                                        <p:tgtEl>
                                          <p:spTgt spid="24"/>
                                        </p:tgtEl>
                                      </p:cBhvr>
                                    </p:animEffect>
                                  </p:childTnLst>
                                </p:cTn>
                              </p:par>
                              <p:par>
                                <p:cTn id="89" presetID="55" presetClass="entr" presetSubtype="0"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000" fill="hold"/>
                                        <p:tgtEl>
                                          <p:spTgt spid="25"/>
                                        </p:tgtEl>
                                        <p:attrNameLst>
                                          <p:attrName>ppt_w</p:attrName>
                                        </p:attrNameLst>
                                      </p:cBhvr>
                                      <p:tavLst>
                                        <p:tav tm="0">
                                          <p:val>
                                            <p:strVal val="#ppt_w*0.70"/>
                                          </p:val>
                                        </p:tav>
                                        <p:tav tm="100000">
                                          <p:val>
                                            <p:strVal val="#ppt_w"/>
                                          </p:val>
                                        </p:tav>
                                      </p:tavLst>
                                    </p:anim>
                                    <p:anim calcmode="lin" valueType="num">
                                      <p:cBhvr>
                                        <p:cTn id="92" dur="2000" fill="hold"/>
                                        <p:tgtEl>
                                          <p:spTgt spid="25"/>
                                        </p:tgtEl>
                                        <p:attrNameLst>
                                          <p:attrName>ppt_h</p:attrName>
                                        </p:attrNameLst>
                                      </p:cBhvr>
                                      <p:tavLst>
                                        <p:tav tm="0">
                                          <p:val>
                                            <p:strVal val="#ppt_h"/>
                                          </p:val>
                                        </p:tav>
                                        <p:tav tm="100000">
                                          <p:val>
                                            <p:strVal val="#ppt_h"/>
                                          </p:val>
                                        </p:tav>
                                      </p:tavLst>
                                    </p:anim>
                                    <p:animEffect transition="in" filter="fade">
                                      <p:cBhvr>
                                        <p:cTn id="93" dur="2000"/>
                                        <p:tgtEl>
                                          <p:spTgt spid="25"/>
                                        </p:tgtEl>
                                      </p:cBhvr>
                                    </p:animEffect>
                                  </p:childTnLst>
                                </p:cTn>
                              </p:par>
                              <p:par>
                                <p:cTn id="94" presetID="55"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2000" fill="hold"/>
                                        <p:tgtEl>
                                          <p:spTgt spid="26"/>
                                        </p:tgtEl>
                                        <p:attrNameLst>
                                          <p:attrName>ppt_w</p:attrName>
                                        </p:attrNameLst>
                                      </p:cBhvr>
                                      <p:tavLst>
                                        <p:tav tm="0">
                                          <p:val>
                                            <p:strVal val="#ppt_w*0.70"/>
                                          </p:val>
                                        </p:tav>
                                        <p:tav tm="100000">
                                          <p:val>
                                            <p:strVal val="#ppt_w"/>
                                          </p:val>
                                        </p:tav>
                                      </p:tavLst>
                                    </p:anim>
                                    <p:anim calcmode="lin" valueType="num">
                                      <p:cBhvr>
                                        <p:cTn id="97" dur="2000" fill="hold"/>
                                        <p:tgtEl>
                                          <p:spTgt spid="26"/>
                                        </p:tgtEl>
                                        <p:attrNameLst>
                                          <p:attrName>ppt_h</p:attrName>
                                        </p:attrNameLst>
                                      </p:cBhvr>
                                      <p:tavLst>
                                        <p:tav tm="0">
                                          <p:val>
                                            <p:strVal val="#ppt_h"/>
                                          </p:val>
                                        </p:tav>
                                        <p:tav tm="100000">
                                          <p:val>
                                            <p:strVal val="#ppt_h"/>
                                          </p:val>
                                        </p:tav>
                                      </p:tavLst>
                                    </p:anim>
                                    <p:animEffect transition="in" filter="fade">
                                      <p:cBhvr>
                                        <p:cTn id="98" dur="2000"/>
                                        <p:tgtEl>
                                          <p:spTgt spid="26"/>
                                        </p:tgtEl>
                                      </p:cBhvr>
                                    </p:animEffect>
                                  </p:childTnLst>
                                </p:cTn>
                              </p:par>
                              <p:par>
                                <p:cTn id="99" presetID="55" presetClass="entr" presetSubtype="0" fill="hold"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2000" fill="hold"/>
                                        <p:tgtEl>
                                          <p:spTgt spid="27"/>
                                        </p:tgtEl>
                                        <p:attrNameLst>
                                          <p:attrName>ppt_w</p:attrName>
                                        </p:attrNameLst>
                                      </p:cBhvr>
                                      <p:tavLst>
                                        <p:tav tm="0">
                                          <p:val>
                                            <p:strVal val="#ppt_w*0.70"/>
                                          </p:val>
                                        </p:tav>
                                        <p:tav tm="100000">
                                          <p:val>
                                            <p:strVal val="#ppt_w"/>
                                          </p:val>
                                        </p:tav>
                                      </p:tavLst>
                                    </p:anim>
                                    <p:anim calcmode="lin" valueType="num">
                                      <p:cBhvr>
                                        <p:cTn id="102" dur="2000" fill="hold"/>
                                        <p:tgtEl>
                                          <p:spTgt spid="27"/>
                                        </p:tgtEl>
                                        <p:attrNameLst>
                                          <p:attrName>ppt_h</p:attrName>
                                        </p:attrNameLst>
                                      </p:cBhvr>
                                      <p:tavLst>
                                        <p:tav tm="0">
                                          <p:val>
                                            <p:strVal val="#ppt_h"/>
                                          </p:val>
                                        </p:tav>
                                        <p:tav tm="100000">
                                          <p:val>
                                            <p:strVal val="#ppt_h"/>
                                          </p:val>
                                        </p:tav>
                                      </p:tavLst>
                                    </p:anim>
                                    <p:animEffect transition="in" filter="fade">
                                      <p:cBhvr>
                                        <p:cTn id="103" dur="2000"/>
                                        <p:tgtEl>
                                          <p:spTgt spid="27"/>
                                        </p:tgtEl>
                                      </p:cBhvr>
                                    </p:animEffect>
                                  </p:childTnLst>
                                </p:cTn>
                              </p:par>
                              <p:par>
                                <p:cTn id="104" presetID="55" presetClass="entr" presetSubtype="0"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2000" fill="hold"/>
                                        <p:tgtEl>
                                          <p:spTgt spid="28"/>
                                        </p:tgtEl>
                                        <p:attrNameLst>
                                          <p:attrName>ppt_w</p:attrName>
                                        </p:attrNameLst>
                                      </p:cBhvr>
                                      <p:tavLst>
                                        <p:tav tm="0">
                                          <p:val>
                                            <p:strVal val="#ppt_w*0.70"/>
                                          </p:val>
                                        </p:tav>
                                        <p:tav tm="100000">
                                          <p:val>
                                            <p:strVal val="#ppt_w"/>
                                          </p:val>
                                        </p:tav>
                                      </p:tavLst>
                                    </p:anim>
                                    <p:anim calcmode="lin" valueType="num">
                                      <p:cBhvr>
                                        <p:cTn id="107" dur="2000" fill="hold"/>
                                        <p:tgtEl>
                                          <p:spTgt spid="28"/>
                                        </p:tgtEl>
                                        <p:attrNameLst>
                                          <p:attrName>ppt_h</p:attrName>
                                        </p:attrNameLst>
                                      </p:cBhvr>
                                      <p:tavLst>
                                        <p:tav tm="0">
                                          <p:val>
                                            <p:strVal val="#ppt_h"/>
                                          </p:val>
                                        </p:tav>
                                        <p:tav tm="100000">
                                          <p:val>
                                            <p:strVal val="#ppt_h"/>
                                          </p:val>
                                        </p:tav>
                                      </p:tavLst>
                                    </p:anim>
                                    <p:animEffect transition="in" filter="fade">
                                      <p:cBhvr>
                                        <p:cTn id="108" dur="2000"/>
                                        <p:tgtEl>
                                          <p:spTgt spid="28"/>
                                        </p:tgtEl>
                                      </p:cBhvr>
                                    </p:animEffect>
                                  </p:childTnLst>
                                </p:cTn>
                              </p:par>
                              <p:par>
                                <p:cTn id="109" presetID="55" presetClass="entr" presetSubtype="0" fill="hold" nodeType="withEffect">
                                  <p:stCondLst>
                                    <p:cond delay="0"/>
                                  </p:stCondLst>
                                  <p:childTnLst>
                                    <p:set>
                                      <p:cBhvr>
                                        <p:cTn id="110" dur="1" fill="hold">
                                          <p:stCondLst>
                                            <p:cond delay="0"/>
                                          </p:stCondLst>
                                        </p:cTn>
                                        <p:tgtEl>
                                          <p:spTgt spid="29"/>
                                        </p:tgtEl>
                                        <p:attrNameLst>
                                          <p:attrName>style.visibility</p:attrName>
                                        </p:attrNameLst>
                                      </p:cBhvr>
                                      <p:to>
                                        <p:strVal val="visible"/>
                                      </p:to>
                                    </p:set>
                                    <p:anim calcmode="lin" valueType="num">
                                      <p:cBhvr>
                                        <p:cTn id="111" dur="2000" fill="hold"/>
                                        <p:tgtEl>
                                          <p:spTgt spid="29"/>
                                        </p:tgtEl>
                                        <p:attrNameLst>
                                          <p:attrName>ppt_w</p:attrName>
                                        </p:attrNameLst>
                                      </p:cBhvr>
                                      <p:tavLst>
                                        <p:tav tm="0">
                                          <p:val>
                                            <p:strVal val="#ppt_w*0.70"/>
                                          </p:val>
                                        </p:tav>
                                        <p:tav tm="100000">
                                          <p:val>
                                            <p:strVal val="#ppt_w"/>
                                          </p:val>
                                        </p:tav>
                                      </p:tavLst>
                                    </p:anim>
                                    <p:anim calcmode="lin" valueType="num">
                                      <p:cBhvr>
                                        <p:cTn id="112" dur="2000" fill="hold"/>
                                        <p:tgtEl>
                                          <p:spTgt spid="29"/>
                                        </p:tgtEl>
                                        <p:attrNameLst>
                                          <p:attrName>ppt_h</p:attrName>
                                        </p:attrNameLst>
                                      </p:cBhvr>
                                      <p:tavLst>
                                        <p:tav tm="0">
                                          <p:val>
                                            <p:strVal val="#ppt_h"/>
                                          </p:val>
                                        </p:tav>
                                        <p:tav tm="100000">
                                          <p:val>
                                            <p:strVal val="#ppt_h"/>
                                          </p:val>
                                        </p:tav>
                                      </p:tavLst>
                                    </p:anim>
                                    <p:animEffect transition="in" filter="fade">
                                      <p:cBhvr>
                                        <p:cTn id="113" dur="2000"/>
                                        <p:tgtEl>
                                          <p:spTgt spid="29"/>
                                        </p:tgtEl>
                                      </p:cBhvr>
                                    </p:animEffect>
                                  </p:childTnLst>
                                </p:cTn>
                              </p:par>
                              <p:par>
                                <p:cTn id="114" presetID="55" presetClass="entr" presetSubtype="0" fill="hold" nodeType="withEffect">
                                  <p:stCondLst>
                                    <p:cond delay="0"/>
                                  </p:stCondLst>
                                  <p:childTnLst>
                                    <p:set>
                                      <p:cBhvr>
                                        <p:cTn id="115" dur="1" fill="hold">
                                          <p:stCondLst>
                                            <p:cond delay="0"/>
                                          </p:stCondLst>
                                        </p:cTn>
                                        <p:tgtEl>
                                          <p:spTgt spid="30"/>
                                        </p:tgtEl>
                                        <p:attrNameLst>
                                          <p:attrName>style.visibility</p:attrName>
                                        </p:attrNameLst>
                                      </p:cBhvr>
                                      <p:to>
                                        <p:strVal val="visible"/>
                                      </p:to>
                                    </p:set>
                                    <p:anim calcmode="lin" valueType="num">
                                      <p:cBhvr>
                                        <p:cTn id="116" dur="2000" fill="hold"/>
                                        <p:tgtEl>
                                          <p:spTgt spid="30"/>
                                        </p:tgtEl>
                                        <p:attrNameLst>
                                          <p:attrName>ppt_w</p:attrName>
                                        </p:attrNameLst>
                                      </p:cBhvr>
                                      <p:tavLst>
                                        <p:tav tm="0">
                                          <p:val>
                                            <p:strVal val="#ppt_w*0.70"/>
                                          </p:val>
                                        </p:tav>
                                        <p:tav tm="100000">
                                          <p:val>
                                            <p:strVal val="#ppt_w"/>
                                          </p:val>
                                        </p:tav>
                                      </p:tavLst>
                                    </p:anim>
                                    <p:anim calcmode="lin" valueType="num">
                                      <p:cBhvr>
                                        <p:cTn id="117" dur="2000" fill="hold"/>
                                        <p:tgtEl>
                                          <p:spTgt spid="30"/>
                                        </p:tgtEl>
                                        <p:attrNameLst>
                                          <p:attrName>ppt_h</p:attrName>
                                        </p:attrNameLst>
                                      </p:cBhvr>
                                      <p:tavLst>
                                        <p:tav tm="0">
                                          <p:val>
                                            <p:strVal val="#ppt_h"/>
                                          </p:val>
                                        </p:tav>
                                        <p:tav tm="100000">
                                          <p:val>
                                            <p:strVal val="#ppt_h"/>
                                          </p:val>
                                        </p:tav>
                                      </p:tavLst>
                                    </p:anim>
                                    <p:animEffect transition="in" filter="fade">
                                      <p:cBhvr>
                                        <p:cTn id="118" dur="2000"/>
                                        <p:tgtEl>
                                          <p:spTgt spid="30"/>
                                        </p:tgtEl>
                                      </p:cBhvr>
                                    </p:animEffect>
                                  </p:childTnLst>
                                </p:cTn>
                              </p:par>
                              <p:par>
                                <p:cTn id="119" presetID="55" presetClass="entr" presetSubtype="0" fill="hold"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p:cTn id="121" dur="2000" fill="hold"/>
                                        <p:tgtEl>
                                          <p:spTgt spid="31"/>
                                        </p:tgtEl>
                                        <p:attrNameLst>
                                          <p:attrName>ppt_w</p:attrName>
                                        </p:attrNameLst>
                                      </p:cBhvr>
                                      <p:tavLst>
                                        <p:tav tm="0">
                                          <p:val>
                                            <p:strVal val="#ppt_w*0.70"/>
                                          </p:val>
                                        </p:tav>
                                        <p:tav tm="100000">
                                          <p:val>
                                            <p:strVal val="#ppt_w"/>
                                          </p:val>
                                        </p:tav>
                                      </p:tavLst>
                                    </p:anim>
                                    <p:anim calcmode="lin" valueType="num">
                                      <p:cBhvr>
                                        <p:cTn id="122" dur="2000" fill="hold"/>
                                        <p:tgtEl>
                                          <p:spTgt spid="31"/>
                                        </p:tgtEl>
                                        <p:attrNameLst>
                                          <p:attrName>ppt_h</p:attrName>
                                        </p:attrNameLst>
                                      </p:cBhvr>
                                      <p:tavLst>
                                        <p:tav tm="0">
                                          <p:val>
                                            <p:strVal val="#ppt_h"/>
                                          </p:val>
                                        </p:tav>
                                        <p:tav tm="100000">
                                          <p:val>
                                            <p:strVal val="#ppt_h"/>
                                          </p:val>
                                        </p:tav>
                                      </p:tavLst>
                                    </p:anim>
                                    <p:animEffect transition="in" filter="fade">
                                      <p:cBhvr>
                                        <p:cTn id="123"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animBg="1"/>
      <p:bldP spid="3" grpId="0" animBg="1"/>
      <p:bldP spid="28675" grpId="0" animBg="1"/>
      <p:bldP spid="28676" grpId="0" animBg="1"/>
      <p:bldP spid="13" grpId="0"/>
      <p:bldP spid="14" grpId="0"/>
      <p:bldP spid="17" grpId="0"/>
      <p:bldP spid="24" grpId="0"/>
      <p:bldP spid="26"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44091" y="648122"/>
            <a:ext cx="10153278" cy="470898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Con el nombre de torres se, es denominado a los soportes met</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licos de elementos ensamblados, distintos a la mayor</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 de las l</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neas de transmisi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energ</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 en alta tensi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Quiz</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el m</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difundido de los </a:t>
            </a:r>
            <a:r>
              <a:rPr kumimoji="0" lang="es-VE"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marteriales</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usados para las l</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neas de transmisi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es el acero especialmente en forma de perfiles o </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ngulos.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Existen en pa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ses industrializados empresas destinadas exclusivamente a producir una gama muy amplia de perfiles incluso a producir con resistencia mayor a las normales, con lo cual se logra bajar el peso final de las estructuras.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Esto unido a un marco mundial pone en situaci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ventajosa a dichas f</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bricas en lo que a costo se refiere, en Venezuela se importaron torres, hasta hace pocos 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ñ</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os y se inicio la </a:t>
            </a:r>
            <a:r>
              <a:rPr kumimoji="0" lang="es-VE"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contrucci</a:t>
            </a:r>
            <a:r>
              <a:rPr kumimoji="0" lang="es-VE" b="0" i="0" u="none" strike="noStrike" cap="none" normalizeH="0" baseline="0" dirty="0" err="1">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n</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de ellas en el pa</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utilizando perfiles nacionales aunque en los primeros pasos era necesario la importaci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materia prima por la poca diversidad de productos de la sider</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ú</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rgica nacional, esto es un aspecto bastante importante aun hoy en d</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 y que incide en los costos, porque si bien es cierto que la gama de perfiles es amplia, no puede lograrse que ella sea tan fina como para ajustar exactamente a los requerimientos mec</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nicos permitir</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an menos secciones de acero, el resultado es una estructura m</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pesada.   </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3" name="2 Rectángulo"/>
          <p:cNvSpPr/>
          <p:nvPr/>
        </p:nvSpPr>
        <p:spPr>
          <a:xfrm>
            <a:off x="144091" y="144066"/>
            <a:ext cx="961225"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lvl="0" algn="just" defTabSz="914400" fontAlgn="base">
              <a:spcBef>
                <a:spcPct val="0"/>
              </a:spcBef>
              <a:spcAft>
                <a:spcPct val="0"/>
              </a:spcAft>
            </a:pPr>
            <a:r>
              <a:rPr lang="es-VE" b="1" dirty="0">
                <a:latin typeface="Times New Roman" pitchFamily="18" charset="0"/>
                <a:ea typeface="Calibri" pitchFamily="34" charset="0"/>
                <a:cs typeface="Times New Roman" pitchFamily="18" charset="0"/>
              </a:rPr>
              <a:t>Torres.</a:t>
            </a:r>
            <a:endParaRPr lang="es-VE" sz="800" dirty="0">
              <a:latin typeface="Arial" pitchFamily="34" charset="0"/>
              <a:cs typeface="Arial" pitchFamily="34" charset="0"/>
            </a:endParaRPr>
          </a:p>
        </p:txBody>
      </p:sp>
      <p:pic>
        <p:nvPicPr>
          <p:cNvPr id="4" name="3 Imagen" descr="http://venezuelaparatodos.files.wordpress.com/2007/02/escudo-venezuela-2006.JPG"/>
          <p:cNvPicPr>
            <a:picLocks noChangeAspect="1" noChangeArrowheads="1"/>
          </p:cNvPicPr>
          <p:nvPr/>
        </p:nvPicPr>
        <p:blipFill>
          <a:blip r:embed="rId2" cstate="print"/>
          <a:srcRect/>
          <a:stretch>
            <a:fillRect/>
          </a:stretch>
        </p:blipFill>
        <p:spPr bwMode="auto">
          <a:xfrm>
            <a:off x="216099" y="5832748"/>
            <a:ext cx="1368152"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Imagen 1"/>
          <p:cNvPicPr>
            <a:picLocks noChangeAspect="1" noChangeArrowheads="1"/>
          </p:cNvPicPr>
          <p:nvPr/>
        </p:nvPicPr>
        <p:blipFill>
          <a:blip r:embed="rId3" cstate="print">
            <a:clrChange>
              <a:clrFrom>
                <a:srgbClr val="FDFDFD"/>
              </a:clrFrom>
              <a:clrTo>
                <a:srgbClr val="FDFDFD">
                  <a:alpha val="0"/>
                </a:srgbClr>
              </a:clrTo>
            </a:clrChange>
          </a:blip>
          <a:srcRect/>
          <a:stretch>
            <a:fillRect/>
          </a:stretch>
        </p:blipFill>
        <p:spPr bwMode="auto">
          <a:xfrm>
            <a:off x="6264771" y="6552778"/>
            <a:ext cx="2736304" cy="432048"/>
          </a:xfrm>
          <a:prstGeom prst="rect">
            <a:avLst/>
          </a:prstGeom>
          <a:noFill/>
          <a:ln w="9525">
            <a:noFill/>
            <a:miter lim="800000"/>
            <a:headEnd/>
            <a:tailEnd/>
          </a:ln>
        </p:spPr>
      </p:pic>
      <p:pic>
        <p:nvPicPr>
          <p:cNvPr id="7" name="6 Imagen"/>
          <p:cNvPicPr/>
          <p:nvPr/>
        </p:nvPicPr>
        <p:blipFill>
          <a:blip r:embed="rId4" cstate="print"/>
          <a:srcRect/>
          <a:stretch>
            <a:fillRect/>
          </a:stretch>
        </p:blipFill>
        <p:spPr bwMode="auto">
          <a:xfrm>
            <a:off x="2952403" y="936154"/>
            <a:ext cx="5040560" cy="4968552"/>
          </a:xfrm>
          <a:prstGeom prst="rect">
            <a:avLst/>
          </a:prstGeom>
          <a:ln>
            <a:noFill/>
          </a:ln>
          <a:effectLst>
            <a:outerShdw blurRad="292100" dist="139700" dir="2700000" algn="tl" rotWithShape="0">
              <a:srgbClr val="333333">
                <a:alpha val="65000"/>
              </a:srgbClr>
            </a:outerShdw>
          </a:effectLst>
        </p:spPr>
      </p:pic>
      <p:sp>
        <p:nvSpPr>
          <p:cNvPr id="8" name="Rectangle 1"/>
          <p:cNvSpPr>
            <a:spLocks noChangeArrowheads="1"/>
          </p:cNvSpPr>
          <p:nvPr/>
        </p:nvSpPr>
        <p:spPr bwMode="auto">
          <a:xfrm>
            <a:off x="3240435" y="752945"/>
            <a:ext cx="4474751" cy="563231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s-VE" sz="1800" b="1" i="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de 400 KV, DE LA empresa EDELCA.</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10" name="9 Imagen" descr="http://1.bp.blogspot.com/-4T-Y6dU6pWQ/U5juE7cLhKI/AAAAAAAAAS4/c58w_ThM8Ms/s1600/Logo%2BUPTJA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5091" y="5688682"/>
            <a:ext cx="1512168" cy="15122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grpId="0" nodeType="clickEffect">
                                  <p:stCondLst>
                                    <p:cond delay="0"/>
                                  </p:stCondLst>
                                  <p:childTnLst>
                                    <p:animEffect transition="out" filter="strips(downLeft)">
                                      <p:cBhvr>
                                        <p:cTn id="6" dur="1500"/>
                                        <p:tgtEl>
                                          <p:spTgt spid="30721"/>
                                        </p:tgtEl>
                                      </p:cBhvr>
                                    </p:animEffect>
                                    <p:set>
                                      <p:cBhvr>
                                        <p:cTn id="7" dur="1" fill="hold">
                                          <p:stCondLst>
                                            <p:cond delay="1499"/>
                                          </p:stCondLst>
                                        </p:cTn>
                                        <p:tgtEl>
                                          <p:spTgt spid="307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2000"/>
                                        <p:tgtEl>
                                          <p:spTgt spid="7"/>
                                        </p:tgtEl>
                                      </p:cBhvr>
                                    </p:animEffect>
                                  </p:childTnLst>
                                </p:cTn>
                              </p:par>
                              <p:par>
                                <p:cTn id="13" presetID="21"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4)">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648147" y="864146"/>
            <a:ext cx="5816016"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Los soportes puede ser clasificados seg</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ú</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Su habilitaci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El tipo de fundaci</a:t>
            </a:r>
            <a:r>
              <a:rPr kumimoji="0" lang="es-VE"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habilitado.</a:t>
            </a:r>
          </a:p>
          <a:p>
            <a:pPr defTabSz="914400" eaLnBrk="0" fontAlgn="base" hangingPunct="0">
              <a:spcBef>
                <a:spcPct val="0"/>
              </a:spcBef>
              <a:spcAft>
                <a:spcPct val="0"/>
              </a:spcAft>
              <a:buFontTx/>
              <a:buChar char="•"/>
            </a:pPr>
            <a:r>
              <a:rPr lang="es-VE" dirty="0">
                <a:latin typeface="Times New Roman" pitchFamily="18" charset="0"/>
                <a:ea typeface="Calibri" pitchFamily="34" charset="0"/>
                <a:cs typeface="Times New Roman" pitchFamily="18" charset="0"/>
              </a:rPr>
              <a:t> Su amplitud para resistir los esfuerzos longitudinales.</a:t>
            </a:r>
            <a:endParaRPr lang="es-VE"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6" name="5 Rectángulo"/>
          <p:cNvSpPr/>
          <p:nvPr/>
        </p:nvSpPr>
        <p:spPr>
          <a:xfrm>
            <a:off x="144091" y="144066"/>
            <a:ext cx="3413114"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lvl="0" defTabSz="914400" fontAlgn="base">
              <a:spcBef>
                <a:spcPct val="0"/>
              </a:spcBef>
              <a:spcAft>
                <a:spcPct val="0"/>
              </a:spcAft>
            </a:pPr>
            <a:r>
              <a:rPr lang="es-VE" b="1" dirty="0">
                <a:latin typeface="Times New Roman" pitchFamily="18" charset="0"/>
                <a:ea typeface="Calibri" pitchFamily="34" charset="0"/>
                <a:cs typeface="Times New Roman" pitchFamily="18" charset="0"/>
              </a:rPr>
              <a:t>Clasificaci</a:t>
            </a:r>
            <a:r>
              <a:rPr lang="es-VE" b="1" dirty="0">
                <a:latin typeface="Calibri"/>
                <a:ea typeface="Calibri" pitchFamily="34" charset="0"/>
                <a:cs typeface="Times New Roman" pitchFamily="18" charset="0"/>
              </a:rPr>
              <a:t>ó</a:t>
            </a:r>
            <a:r>
              <a:rPr lang="es-VE" b="1" dirty="0">
                <a:latin typeface="Times New Roman" pitchFamily="18" charset="0"/>
                <a:ea typeface="Calibri" pitchFamily="34" charset="0"/>
                <a:cs typeface="Times New Roman" pitchFamily="18" charset="0"/>
              </a:rPr>
              <a:t>n de los soportes.</a:t>
            </a:r>
            <a:endParaRPr lang="es-VE" dirty="0">
              <a:latin typeface="Arial" pitchFamily="34" charset="0"/>
              <a:cs typeface="Arial" pitchFamily="34" charset="0"/>
            </a:endParaRPr>
          </a:p>
        </p:txBody>
      </p:sp>
      <p:sp>
        <p:nvSpPr>
          <p:cNvPr id="10" name="9 Rectángulo"/>
          <p:cNvSpPr/>
          <p:nvPr/>
        </p:nvSpPr>
        <p:spPr>
          <a:xfrm>
            <a:off x="648147" y="3456434"/>
            <a:ext cx="3528392" cy="707886"/>
          </a:xfrm>
          <a:prstGeom prst="rect">
            <a:avLst/>
          </a:prstGeom>
        </p:spPr>
        <p:txBody>
          <a:bodyPr wrap="square">
            <a:spAutoFit/>
          </a:bodyPr>
          <a:lstStyle/>
          <a:p>
            <a:pPr lvl="0" defTabSz="914400" eaLnBrk="0" fontAlgn="base" hangingPunct="0">
              <a:spcBef>
                <a:spcPct val="0"/>
              </a:spcBef>
              <a:spcAft>
                <a:spcPct val="0"/>
              </a:spcAft>
              <a:buFontTx/>
              <a:buChar char="•"/>
            </a:pPr>
            <a:r>
              <a:rPr lang="es-VE" dirty="0">
                <a:latin typeface="Times New Roman" pitchFamily="18" charset="0"/>
                <a:ea typeface="Calibri" pitchFamily="34" charset="0"/>
                <a:cs typeface="Times New Roman" pitchFamily="18" charset="0"/>
              </a:rPr>
              <a:t> Sistemas de fases escalonadas.</a:t>
            </a:r>
            <a:endParaRPr lang="es-VE" dirty="0">
              <a:latin typeface="Arial" pitchFamily="34" charset="0"/>
              <a:cs typeface="Arial" pitchFamily="34" charset="0"/>
            </a:endParaRPr>
          </a:p>
          <a:p>
            <a:pPr lvl="0" defTabSz="914400" eaLnBrk="0" fontAlgn="base" hangingPunct="0">
              <a:spcBef>
                <a:spcPct val="0"/>
              </a:spcBef>
              <a:spcAft>
                <a:spcPct val="0"/>
              </a:spcAft>
              <a:buFontTx/>
              <a:buChar char="•"/>
            </a:pPr>
            <a:r>
              <a:rPr lang="es-VE" dirty="0">
                <a:latin typeface="Times New Roman" pitchFamily="18" charset="0"/>
                <a:ea typeface="Calibri" pitchFamily="34" charset="0"/>
                <a:cs typeface="Times New Roman" pitchFamily="18" charset="0"/>
              </a:rPr>
              <a:t> Sistema de fases Horizontales.</a:t>
            </a:r>
            <a:endParaRPr lang="es-VE" dirty="0">
              <a:latin typeface="Arial" pitchFamily="34" charset="0"/>
              <a:cs typeface="Arial" pitchFamily="34" charset="0"/>
            </a:endParaRPr>
          </a:p>
        </p:txBody>
      </p:sp>
      <p:sp>
        <p:nvSpPr>
          <p:cNvPr id="11" name="10 Rectángulo"/>
          <p:cNvSpPr/>
          <p:nvPr/>
        </p:nvSpPr>
        <p:spPr>
          <a:xfrm>
            <a:off x="216099" y="2808362"/>
            <a:ext cx="8785051" cy="40011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defTabSz="914400" eaLnBrk="0" fontAlgn="base" hangingPunct="0">
              <a:spcBef>
                <a:spcPct val="0"/>
              </a:spcBef>
              <a:spcAft>
                <a:spcPct val="0"/>
              </a:spcAft>
            </a:pPr>
            <a:r>
              <a:rPr lang="es-VE" b="1" dirty="0">
                <a:latin typeface="Times New Roman" pitchFamily="18" charset="0"/>
                <a:ea typeface="Calibri" pitchFamily="34" charset="0"/>
                <a:cs typeface="Times New Roman" pitchFamily="18" charset="0"/>
              </a:rPr>
              <a:t>En los soportes seg</a:t>
            </a:r>
            <a:r>
              <a:rPr lang="es-VE" b="1" dirty="0">
                <a:latin typeface="Calibri"/>
                <a:ea typeface="Calibri" pitchFamily="34" charset="0"/>
                <a:cs typeface="Times New Roman" pitchFamily="18" charset="0"/>
              </a:rPr>
              <a:t>ú</a:t>
            </a:r>
            <a:r>
              <a:rPr lang="es-VE" b="1" dirty="0">
                <a:latin typeface="Times New Roman" pitchFamily="18" charset="0"/>
                <a:ea typeface="Calibri" pitchFamily="34" charset="0"/>
                <a:cs typeface="Times New Roman" pitchFamily="18" charset="0"/>
              </a:rPr>
              <a:t>n la habilitaci</a:t>
            </a:r>
            <a:r>
              <a:rPr lang="es-VE" b="1" dirty="0">
                <a:latin typeface="Calibri"/>
                <a:ea typeface="Calibri" pitchFamily="34" charset="0"/>
                <a:cs typeface="Times New Roman" pitchFamily="18" charset="0"/>
              </a:rPr>
              <a:t>ó</a:t>
            </a:r>
            <a:r>
              <a:rPr lang="es-VE" b="1" dirty="0">
                <a:latin typeface="Times New Roman" pitchFamily="18" charset="0"/>
                <a:ea typeface="Calibri" pitchFamily="34" charset="0"/>
                <a:cs typeface="Times New Roman" pitchFamily="18" charset="0"/>
              </a:rPr>
              <a:t>n utilizada se distinguen dos grandes clases:</a:t>
            </a:r>
            <a:endParaRPr lang="es-VE" b="1" dirty="0">
              <a:latin typeface="Arial" pitchFamily="34" charset="0"/>
              <a:cs typeface="Arial" pitchFamily="34" charset="0"/>
            </a:endParaRPr>
          </a:p>
        </p:txBody>
      </p:sp>
      <p:pic>
        <p:nvPicPr>
          <p:cNvPr id="13" name="12 Imagen"/>
          <p:cNvPicPr>
            <a:picLocks noChangeAspect="1"/>
          </p:cNvPicPr>
          <p:nvPr/>
        </p:nvPicPr>
        <p:blipFill>
          <a:blip r:embed="rId2" cstate="print"/>
          <a:srcRect/>
          <a:stretch>
            <a:fillRect/>
          </a:stretch>
        </p:blipFill>
        <p:spPr bwMode="auto">
          <a:xfrm>
            <a:off x="4680595" y="3816474"/>
            <a:ext cx="5832648" cy="3168352"/>
          </a:xfrm>
          <a:prstGeom prst="rect">
            <a:avLst/>
          </a:prstGeom>
          <a:ln>
            <a:noFill/>
          </a:ln>
          <a:effectLst>
            <a:outerShdw blurRad="292100" dist="139700" dir="2700000" algn="tl" rotWithShape="0">
              <a:srgbClr val="333333">
                <a:alpha val="65000"/>
              </a:srgbClr>
            </a:outerShdw>
          </a:effectLst>
        </p:spPr>
      </p:pic>
      <p:sp>
        <p:nvSpPr>
          <p:cNvPr id="1030" name="Rectangle 6"/>
          <p:cNvSpPr>
            <a:spLocks noChangeArrowheads="1"/>
          </p:cNvSpPr>
          <p:nvPr/>
        </p:nvSpPr>
        <p:spPr bwMode="auto">
          <a:xfrm>
            <a:off x="457200" y="4572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1033" name="Rectangle 9"/>
          <p:cNvSpPr>
            <a:spLocks noChangeArrowheads="1"/>
          </p:cNvSpPr>
          <p:nvPr/>
        </p:nvSpPr>
        <p:spPr bwMode="auto">
          <a:xfrm>
            <a:off x="457200" y="4572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1036" name="Rectangle 12"/>
          <p:cNvSpPr>
            <a:spLocks noChangeArrowheads="1"/>
          </p:cNvSpPr>
          <p:nvPr/>
        </p:nvSpPr>
        <p:spPr bwMode="auto">
          <a:xfrm>
            <a:off x="457200" y="4572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cxnSp>
        <p:nvCxnSpPr>
          <p:cNvPr id="22" name="21 Conector recto de flecha"/>
          <p:cNvCxnSpPr/>
          <p:nvPr/>
        </p:nvCxnSpPr>
        <p:spPr>
          <a:xfrm>
            <a:off x="1944291" y="5256634"/>
            <a:ext cx="2520280"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6" name="Rectangle 13"/>
          <p:cNvSpPr>
            <a:spLocks noChangeArrowheads="1"/>
          </p:cNvSpPr>
          <p:nvPr/>
        </p:nvSpPr>
        <p:spPr bwMode="auto">
          <a:xfrm>
            <a:off x="720155" y="4824586"/>
            <a:ext cx="1368152" cy="70788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Tipos de torres.</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pic>
        <p:nvPicPr>
          <p:cNvPr id="27" name="26 Imagen" descr="http://venezuelaparatodos.files.wordpress.com/2007/02/escudo-venezuela-2006.JPG"/>
          <p:cNvPicPr>
            <a:picLocks noChangeAspect="1" noChangeArrowheads="1"/>
          </p:cNvPicPr>
          <p:nvPr/>
        </p:nvPicPr>
        <p:blipFill>
          <a:blip r:embed="rId3" cstate="print"/>
          <a:srcRect/>
          <a:stretch>
            <a:fillRect/>
          </a:stretch>
        </p:blipFill>
        <p:spPr bwMode="auto">
          <a:xfrm>
            <a:off x="216099" y="5832748"/>
            <a:ext cx="1368152"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8" name="27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5051" y="216074"/>
            <a:ext cx="1656184"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9"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5544691" y="216074"/>
            <a:ext cx="2880320" cy="576064"/>
          </a:xfrm>
          <a:prstGeom prst="rect">
            <a:avLst/>
          </a:prstGeom>
          <a:noFill/>
          <a:ln w="9525">
            <a:noFill/>
            <a:miter lim="800000"/>
            <a:headEnd/>
            <a:tailEnd/>
          </a:ln>
        </p:spPr>
      </p:pic>
    </p:spTree>
  </p:cSld>
  <p:clrMapOvr>
    <a:masterClrMapping/>
  </p:clrMapOvr>
  <p:transition>
    <p:comb dir="vert"/>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1656259" y="216074"/>
            <a:ext cx="7632848" cy="2808312"/>
          </a:xfrm>
          <a:prstGeom prst="rect">
            <a:avLst/>
          </a:prstGeom>
          <a:ln>
            <a:noFill/>
          </a:ln>
          <a:effectLst>
            <a:outerShdw blurRad="292100" dist="139700" dir="2700000" algn="tl" rotWithShape="0">
              <a:srgbClr val="333333">
                <a:alpha val="65000"/>
              </a:srgbClr>
            </a:outerShdw>
          </a:effectLst>
        </p:spPr>
      </p:pic>
      <p:pic>
        <p:nvPicPr>
          <p:cNvPr id="3" name="2 Imagen"/>
          <p:cNvPicPr/>
          <p:nvPr/>
        </p:nvPicPr>
        <p:blipFill>
          <a:blip r:embed="rId3" cstate="print"/>
          <a:srcRect/>
          <a:stretch>
            <a:fillRect/>
          </a:stretch>
        </p:blipFill>
        <p:spPr bwMode="auto">
          <a:xfrm>
            <a:off x="216099" y="4176514"/>
            <a:ext cx="4320480" cy="2880320"/>
          </a:xfrm>
          <a:prstGeom prst="rect">
            <a:avLst/>
          </a:prstGeom>
          <a:ln>
            <a:noFill/>
          </a:ln>
          <a:effectLst>
            <a:outerShdw blurRad="292100" dist="139700" dir="2700000" algn="tl" rotWithShape="0">
              <a:srgbClr val="333333">
                <a:alpha val="65000"/>
              </a:srgbClr>
            </a:outerShdw>
          </a:effectLst>
        </p:spPr>
      </p:pic>
      <p:pic>
        <p:nvPicPr>
          <p:cNvPr id="4" name="3 Imagen"/>
          <p:cNvPicPr/>
          <p:nvPr/>
        </p:nvPicPr>
        <p:blipFill>
          <a:blip r:embed="rId4" cstate="print"/>
          <a:srcRect/>
          <a:stretch>
            <a:fillRect/>
          </a:stretch>
        </p:blipFill>
        <p:spPr bwMode="auto">
          <a:xfrm>
            <a:off x="5976739" y="4104506"/>
            <a:ext cx="4637271" cy="2880320"/>
          </a:xfrm>
          <a:prstGeom prst="rect">
            <a:avLst/>
          </a:prstGeom>
          <a:ln>
            <a:noFill/>
          </a:ln>
          <a:effectLst>
            <a:outerShdw blurRad="292100" dist="139700" dir="2700000" algn="tl" rotWithShape="0">
              <a:srgbClr val="333333">
                <a:alpha val="65000"/>
              </a:srgbClr>
            </a:outerShdw>
          </a:effectLst>
        </p:spPr>
      </p:pic>
      <p:sp>
        <p:nvSpPr>
          <p:cNvPr id="31745" name="Rectangle 1"/>
          <p:cNvSpPr>
            <a:spLocks noChangeArrowheads="1"/>
          </p:cNvSpPr>
          <p:nvPr/>
        </p:nvSpPr>
        <p:spPr bwMode="auto">
          <a:xfrm>
            <a:off x="792163" y="3672458"/>
            <a:ext cx="3240360"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de fases escalonadas.</a:t>
            </a:r>
            <a:endParaRPr kumimoji="0" lang="es-VE" b="0" u="none" strike="noStrike" cap="none" normalizeH="0" baseline="0" dirty="0">
              <a:ln>
                <a:noFill/>
              </a:ln>
              <a:solidFill>
                <a:schemeClr val="tx1"/>
              </a:solidFill>
              <a:effectLst/>
              <a:latin typeface="Arial" pitchFamily="34" charset="0"/>
              <a:cs typeface="Arial" pitchFamily="34" charset="0"/>
            </a:endParaRPr>
          </a:p>
        </p:txBody>
      </p:sp>
      <p:sp>
        <p:nvSpPr>
          <p:cNvPr id="6" name="5 Rectángulo"/>
          <p:cNvSpPr/>
          <p:nvPr/>
        </p:nvSpPr>
        <p:spPr>
          <a:xfrm>
            <a:off x="6624811" y="3600450"/>
            <a:ext cx="3272755"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VE" b="1" dirty="0">
                <a:latin typeface="Times New Roman" pitchFamily="18" charset="0"/>
                <a:cs typeface="Times New Roman" pitchFamily="18" charset="0"/>
              </a:rPr>
              <a:t>Torres de fases horizontales.</a:t>
            </a:r>
            <a:endParaRPr lang="es-VE" dirty="0">
              <a:latin typeface="Times New Roman" pitchFamily="18" charset="0"/>
              <a:cs typeface="Times New Roman" pitchFamily="18" charset="0"/>
            </a:endParaRPr>
          </a:p>
        </p:txBody>
      </p:sp>
      <p:pic>
        <p:nvPicPr>
          <p:cNvPr id="7" name="6 Imagen" descr="http://venezuelaparatodos.files.wordpress.com/2007/02/escudo-venezuela-2006.JPG"/>
          <p:cNvPicPr>
            <a:picLocks noChangeAspect="1" noChangeArrowheads="1"/>
          </p:cNvPicPr>
          <p:nvPr/>
        </p:nvPicPr>
        <p:blipFill>
          <a:blip r:embed="rId5" cstate="print"/>
          <a:srcRect/>
          <a:stretch>
            <a:fillRect/>
          </a:stretch>
        </p:blipFill>
        <p:spPr bwMode="auto">
          <a:xfrm>
            <a:off x="216099" y="216074"/>
            <a:ext cx="1152128" cy="14401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77139" y="288082"/>
            <a:ext cx="1008037" cy="1296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magen 1"/>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216099" y="3240410"/>
            <a:ext cx="2880320" cy="288032"/>
          </a:xfrm>
          <a:prstGeom prst="rect">
            <a:avLst/>
          </a:prstGeom>
          <a:noFill/>
          <a:ln w="9525">
            <a:noFill/>
            <a:miter lim="800000"/>
            <a:headEnd/>
            <a:tailEnd/>
          </a:ln>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216099" y="216074"/>
            <a:ext cx="5967730" cy="3312368"/>
          </a:xfrm>
          <a:prstGeom prst="rect">
            <a:avLst/>
          </a:prstGeom>
          <a:ln>
            <a:noFill/>
          </a:ln>
          <a:effectLst>
            <a:outerShdw blurRad="292100" dist="139700" dir="2700000" algn="tl" rotWithShape="0">
              <a:srgbClr val="333333">
                <a:alpha val="65000"/>
              </a:srgbClr>
            </a:outerShdw>
          </a:effectLst>
        </p:spPr>
      </p:pic>
      <p:pic>
        <p:nvPicPr>
          <p:cNvPr id="3" name="2 Imagen"/>
          <p:cNvPicPr/>
          <p:nvPr/>
        </p:nvPicPr>
        <p:blipFill>
          <a:blip r:embed="rId3" cstate="print"/>
          <a:srcRect/>
          <a:stretch>
            <a:fillRect/>
          </a:stretch>
        </p:blipFill>
        <p:spPr bwMode="auto">
          <a:xfrm>
            <a:off x="4752603" y="3672458"/>
            <a:ext cx="5756910" cy="3253616"/>
          </a:xfrm>
          <a:prstGeom prst="rect">
            <a:avLst/>
          </a:prstGeom>
          <a:ln>
            <a:noFill/>
          </a:ln>
          <a:effectLst>
            <a:outerShdw blurRad="292100" dist="139700" dir="2700000" algn="tl" rotWithShape="0">
              <a:srgbClr val="333333">
                <a:alpha val="65000"/>
              </a:srgbClr>
            </a:outerShdw>
          </a:effectLst>
        </p:spPr>
      </p:pic>
      <p:sp>
        <p:nvSpPr>
          <p:cNvPr id="4" name="3 Rectángulo"/>
          <p:cNvSpPr/>
          <p:nvPr/>
        </p:nvSpPr>
        <p:spPr>
          <a:xfrm>
            <a:off x="1368227" y="4032498"/>
            <a:ext cx="3272755"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VE" b="1" dirty="0">
                <a:latin typeface="Times New Roman" pitchFamily="18" charset="0"/>
                <a:cs typeface="Times New Roman" pitchFamily="18" charset="0"/>
              </a:rPr>
              <a:t>Torres de fases horizontales.</a:t>
            </a:r>
            <a:endParaRPr lang="es-VE" dirty="0">
              <a:latin typeface="Times New Roman" pitchFamily="18" charset="0"/>
              <a:cs typeface="Times New Roman" pitchFamily="18" charset="0"/>
            </a:endParaRPr>
          </a:p>
        </p:txBody>
      </p:sp>
      <p:sp>
        <p:nvSpPr>
          <p:cNvPr id="5" name="Rectangle 1"/>
          <p:cNvSpPr>
            <a:spLocks noChangeArrowheads="1"/>
          </p:cNvSpPr>
          <p:nvPr/>
        </p:nvSpPr>
        <p:spPr bwMode="auto">
          <a:xfrm>
            <a:off x="6336779" y="288082"/>
            <a:ext cx="3240360"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b="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de fases escalonadas.</a:t>
            </a:r>
            <a:endParaRPr kumimoji="0" lang="es-VE" b="0" u="none" strike="noStrike" cap="none" normalizeH="0" baseline="0" dirty="0">
              <a:ln>
                <a:noFill/>
              </a:ln>
              <a:solidFill>
                <a:schemeClr val="tx1"/>
              </a:solidFill>
              <a:effectLst/>
              <a:latin typeface="Arial" pitchFamily="34" charset="0"/>
              <a:cs typeface="Arial" pitchFamily="34" charset="0"/>
            </a:endParaRPr>
          </a:p>
        </p:txBody>
      </p:sp>
      <p:pic>
        <p:nvPicPr>
          <p:cNvPr id="6" name="5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9067" y="1584226"/>
            <a:ext cx="1440085" cy="15841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5" cstate="print"/>
          <a:srcRect/>
          <a:stretch>
            <a:fillRect/>
          </a:stretch>
        </p:blipFill>
        <p:spPr bwMode="auto">
          <a:xfrm>
            <a:off x="216099" y="5760740"/>
            <a:ext cx="1296144" cy="14401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216099" y="4896594"/>
            <a:ext cx="3096344" cy="432048"/>
          </a:xfrm>
          <a:prstGeom prst="rect">
            <a:avLst/>
          </a:prstGeom>
          <a:noFill/>
          <a:ln w="9525">
            <a:noFill/>
            <a:miter lim="800000"/>
            <a:headEnd/>
            <a:tailEnd/>
          </a:ln>
        </p:spPr>
      </p:pic>
    </p:spTree>
  </p:cSld>
  <p:clrMapOvr>
    <a:masterClrMapping/>
  </p:clrMapOvr>
  <p:transition>
    <p:pull dir="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3"/>
          <p:cNvSpPr>
            <a:spLocks noChangeArrowheads="1"/>
          </p:cNvSpPr>
          <p:nvPr/>
        </p:nvSpPr>
        <p:spPr bwMode="auto">
          <a:xfrm>
            <a:off x="1296219" y="36009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s-VE" sz="1800" b="0" i="0" u="none" strike="noStrike" cap="none" normalizeH="0" baseline="0">
                <a:ln>
                  <a:noFill/>
                </a:ln>
                <a:solidFill>
                  <a:schemeClr val="tx1"/>
                </a:solidFill>
                <a:effectLst/>
                <a:latin typeface="Arial" pitchFamily="34" charset="0"/>
                <a:cs typeface="Arial" pitchFamily="34" charset="0"/>
              </a:rPr>
            </a:br>
            <a:endParaRPr kumimoji="0" lang="es-VE"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VE"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s-VE" sz="7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32773" name="Rectangle 5"/>
          <p:cNvSpPr>
            <a:spLocks noChangeArrowheads="1"/>
          </p:cNvSpPr>
          <p:nvPr/>
        </p:nvSpPr>
        <p:spPr bwMode="auto">
          <a:xfrm>
            <a:off x="144091" y="144066"/>
            <a:ext cx="7176965"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Clasificaci</a:t>
            </a:r>
            <a:r>
              <a:rPr kumimoji="0" lang="es-VE" b="1"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los soporte seg</a:t>
            </a:r>
            <a:r>
              <a:rPr kumimoji="0" lang="es-VE" b="1" i="0" u="none" strike="noStrike" cap="none" normalizeH="0" baseline="0" dirty="0">
                <a:ln>
                  <a:noFill/>
                </a:ln>
                <a:solidFill>
                  <a:schemeClr val="tx1"/>
                </a:solidFill>
                <a:effectLst/>
                <a:latin typeface="Calibri"/>
                <a:ea typeface="Calibri" pitchFamily="34" charset="0"/>
                <a:cs typeface="Times New Roman" pitchFamily="18" charset="0"/>
              </a:rPr>
              <a:t>ú</a:t>
            </a: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el tipo de fundaci</a:t>
            </a:r>
            <a:r>
              <a:rPr kumimoji="0" lang="es-VE" b="1"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utilizado:</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32774" name="Rectangle 6"/>
          <p:cNvSpPr>
            <a:spLocks noChangeArrowheads="1"/>
          </p:cNvSpPr>
          <p:nvPr/>
        </p:nvSpPr>
        <p:spPr bwMode="auto">
          <a:xfrm>
            <a:off x="144091" y="720130"/>
            <a:ext cx="10441159"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La fundici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es la estructura de obra civil, encargada de realizar el sustent</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en el suelo del soporte, de acuerdo al tipo de ellas los soportes podemos clasificarlos de la siguiente forma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32775" name="Rectangle 7"/>
          <p:cNvSpPr>
            <a:spLocks noChangeArrowheads="1"/>
          </p:cNvSpPr>
          <p:nvPr/>
        </p:nvSpPr>
        <p:spPr bwMode="auto">
          <a:xfrm>
            <a:off x="288107" y="1656234"/>
            <a:ext cx="5832648"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Soporte de fundación simple o única (Fundación </a:t>
            </a:r>
            <a:r>
              <a:rPr kumimoji="0" lang="es-VE" sz="18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Monopoda</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2" name="11 Imagen"/>
          <p:cNvPicPr/>
          <p:nvPr/>
        </p:nvPicPr>
        <p:blipFill>
          <a:blip r:embed="rId2" cstate="print"/>
          <a:srcRect/>
          <a:stretch>
            <a:fillRect/>
          </a:stretch>
        </p:blipFill>
        <p:spPr bwMode="auto">
          <a:xfrm>
            <a:off x="432123" y="2088282"/>
            <a:ext cx="1512168" cy="3168352"/>
          </a:xfrm>
          <a:prstGeom prst="rect">
            <a:avLst/>
          </a:prstGeom>
          <a:ln>
            <a:noFill/>
          </a:ln>
          <a:effectLst>
            <a:outerShdw blurRad="292100" dist="139700" dir="2700000" algn="tl" rotWithShape="0">
              <a:srgbClr val="333333">
                <a:alpha val="65000"/>
              </a:srgbClr>
            </a:outerShdw>
          </a:effectLst>
        </p:spPr>
      </p:pic>
      <p:pic>
        <p:nvPicPr>
          <p:cNvPr id="15" name="14 Imagen"/>
          <p:cNvPicPr>
            <a:picLocks noChangeAspect="1"/>
          </p:cNvPicPr>
          <p:nvPr/>
        </p:nvPicPr>
        <p:blipFill>
          <a:blip r:embed="rId3" cstate="print"/>
          <a:srcRect/>
          <a:stretch>
            <a:fillRect/>
          </a:stretch>
        </p:blipFill>
        <p:spPr bwMode="auto">
          <a:xfrm>
            <a:off x="2520355" y="3240410"/>
            <a:ext cx="2664296" cy="3312368"/>
          </a:xfrm>
          <a:prstGeom prst="rect">
            <a:avLst/>
          </a:prstGeom>
          <a:ln>
            <a:noFill/>
          </a:ln>
          <a:effectLst>
            <a:outerShdw blurRad="292100" dist="139700" dir="2700000" algn="tl" rotWithShape="0">
              <a:srgbClr val="333333">
                <a:alpha val="65000"/>
              </a:srgbClr>
            </a:outerShdw>
          </a:effectLst>
        </p:spPr>
      </p:pic>
      <p:sp>
        <p:nvSpPr>
          <p:cNvPr id="32779" name="Rectangle 11"/>
          <p:cNvSpPr>
            <a:spLocks noChangeArrowheads="1"/>
          </p:cNvSpPr>
          <p:nvPr/>
        </p:nvSpPr>
        <p:spPr bwMode="auto">
          <a:xfrm>
            <a:off x="450850" y="4572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32782" name="Rectangle 14"/>
          <p:cNvSpPr>
            <a:spLocks noChangeArrowheads="1"/>
          </p:cNvSpPr>
          <p:nvPr/>
        </p:nvSpPr>
        <p:spPr bwMode="auto">
          <a:xfrm>
            <a:off x="450850" y="4572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32785" name="Rectangle 17"/>
          <p:cNvSpPr>
            <a:spLocks noChangeArrowheads="1"/>
          </p:cNvSpPr>
          <p:nvPr/>
        </p:nvSpPr>
        <p:spPr bwMode="auto">
          <a:xfrm>
            <a:off x="450850" y="45720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23" name="22 Rectángulo"/>
          <p:cNvSpPr/>
          <p:nvPr/>
        </p:nvSpPr>
        <p:spPr>
          <a:xfrm>
            <a:off x="2520355" y="6624786"/>
            <a:ext cx="4536504"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dirty="0">
                <a:latin typeface="Times New Roman" pitchFamily="18" charset="0"/>
                <a:cs typeface="Times New Roman" pitchFamily="18" charset="0"/>
              </a:rPr>
              <a:t> </a:t>
            </a:r>
            <a:r>
              <a:rPr lang="es-VE" sz="1800" dirty="0">
                <a:latin typeface="Times New Roman" pitchFamily="18" charset="0"/>
                <a:cs typeface="Times New Roman" pitchFamily="18" charset="0"/>
              </a:rPr>
              <a:t>Soporte Fundación doble (Fundición </a:t>
            </a:r>
            <a:r>
              <a:rPr lang="es-VE" sz="1800" dirty="0" err="1">
                <a:latin typeface="Times New Roman" pitchFamily="18" charset="0"/>
                <a:cs typeface="Times New Roman" pitchFamily="18" charset="0"/>
              </a:rPr>
              <a:t>Bipoda</a:t>
            </a:r>
            <a:r>
              <a:rPr lang="es-VE" sz="1800" dirty="0">
                <a:latin typeface="Times New Roman" pitchFamily="18" charset="0"/>
                <a:cs typeface="Times New Roman" pitchFamily="18" charset="0"/>
              </a:rPr>
              <a:t>).</a:t>
            </a:r>
          </a:p>
        </p:txBody>
      </p:sp>
      <p:sp>
        <p:nvSpPr>
          <p:cNvPr id="32786" name="Rectangle 18"/>
          <p:cNvSpPr>
            <a:spLocks noChangeArrowheads="1"/>
          </p:cNvSpPr>
          <p:nvPr/>
        </p:nvSpPr>
        <p:spPr bwMode="auto">
          <a:xfrm>
            <a:off x="4824611" y="2592338"/>
            <a:ext cx="5760640"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Soporte de fundación separado o independiente(</a:t>
            </a:r>
            <a:r>
              <a:rPr kumimoji="0" lang="es-VE" sz="18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Tetrapodra</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25" name="24 Imagen"/>
          <p:cNvPicPr/>
          <p:nvPr/>
        </p:nvPicPr>
        <p:blipFill>
          <a:blip r:embed="rId4" cstate="print"/>
          <a:srcRect/>
          <a:stretch>
            <a:fillRect/>
          </a:stretch>
        </p:blipFill>
        <p:spPr bwMode="auto">
          <a:xfrm>
            <a:off x="6480795" y="3024386"/>
            <a:ext cx="4067408" cy="3312368"/>
          </a:xfrm>
          <a:prstGeom prst="rect">
            <a:avLst/>
          </a:prstGeom>
          <a:ln>
            <a:noFill/>
          </a:ln>
          <a:effectLst>
            <a:outerShdw blurRad="292100" dist="139700" dir="2700000" algn="tl" rotWithShape="0">
              <a:srgbClr val="333333">
                <a:alpha val="65000"/>
              </a:srgbClr>
            </a:outerShdw>
          </a:effectLst>
        </p:spPr>
      </p:pic>
      <p:pic>
        <p:nvPicPr>
          <p:cNvPr id="26" name="25 Imagen" descr="http://venezuelaparatodos.files.wordpress.com/2007/02/escudo-venezuela-2006.JPG"/>
          <p:cNvPicPr>
            <a:picLocks noChangeAspect="1" noChangeArrowheads="1"/>
          </p:cNvPicPr>
          <p:nvPr/>
        </p:nvPicPr>
        <p:blipFill>
          <a:blip r:embed="rId5" cstate="print"/>
          <a:srcRect/>
          <a:stretch>
            <a:fillRect/>
          </a:stretch>
        </p:blipFill>
        <p:spPr bwMode="auto">
          <a:xfrm>
            <a:off x="9433123" y="1440210"/>
            <a:ext cx="1152128" cy="10801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7" name="26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0115" y="5472658"/>
            <a:ext cx="1656184" cy="15841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8" name="Imagen 1"/>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7488907" y="144066"/>
            <a:ext cx="3024336" cy="432048"/>
          </a:xfrm>
          <a:prstGeom prst="rect">
            <a:avLst/>
          </a:prstGeom>
          <a:noFill/>
          <a:ln w="9525">
            <a:noFill/>
            <a:miter lim="800000"/>
            <a:headEnd/>
            <a:tailEnd/>
          </a:ln>
        </p:spPr>
      </p:pic>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16099" y="74816"/>
            <a:ext cx="8856984"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Clasificaci</a:t>
            </a:r>
            <a:r>
              <a:rPr kumimoji="0" lang="es-VE" b="1"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las torres seg</a:t>
            </a:r>
            <a:r>
              <a:rPr kumimoji="0" lang="es-VE" b="1" i="0" u="none" strike="noStrike" cap="none" normalizeH="0" baseline="0" dirty="0">
                <a:ln>
                  <a:noFill/>
                </a:ln>
                <a:solidFill>
                  <a:schemeClr val="tx1"/>
                </a:solidFill>
                <a:effectLst/>
                <a:latin typeface="Calibri"/>
                <a:ea typeface="Calibri" pitchFamily="34" charset="0"/>
                <a:cs typeface="Times New Roman" pitchFamily="18" charset="0"/>
              </a:rPr>
              <a:t>ú</a:t>
            </a: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su resistencia a los esfuerzos longitudinales.</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33794" name="Rectangle 2"/>
          <p:cNvSpPr>
            <a:spLocks noChangeArrowheads="1"/>
          </p:cNvSpPr>
          <p:nvPr/>
        </p:nvSpPr>
        <p:spPr bwMode="auto">
          <a:xfrm>
            <a:off x="216099" y="648122"/>
            <a:ext cx="10297144" cy="92333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Esta calcificaci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comprende tres tipos principales de estructuras.</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semirr</a:t>
            </a:r>
            <a:r>
              <a:rPr kumimoji="0" lang="es-VE" sz="1800" b="1" i="1"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gidos: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estos poseen pocos o nulos esfuerzos longitudinales, por econom</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 poseen torres de secci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rectangular esto sin justificaci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t</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cnicas precisas.</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4" name="3 Imagen"/>
          <p:cNvPicPr/>
          <p:nvPr/>
        </p:nvPicPr>
        <p:blipFill>
          <a:blip r:embed="rId2" cstate="print"/>
          <a:srcRect/>
          <a:stretch>
            <a:fillRect/>
          </a:stretch>
        </p:blipFill>
        <p:spPr bwMode="auto">
          <a:xfrm>
            <a:off x="216099" y="1728242"/>
            <a:ext cx="2088232" cy="2448272"/>
          </a:xfrm>
          <a:prstGeom prst="rect">
            <a:avLst/>
          </a:prstGeom>
          <a:ln>
            <a:noFill/>
          </a:ln>
          <a:effectLst>
            <a:outerShdw blurRad="292100" dist="139700" dir="2700000" algn="tl" rotWithShape="0">
              <a:srgbClr val="333333">
                <a:alpha val="65000"/>
              </a:srgbClr>
            </a:outerShdw>
          </a:effectLst>
        </p:spPr>
      </p:pic>
      <p:sp>
        <p:nvSpPr>
          <p:cNvPr id="33795" name="Rectangle 3"/>
          <p:cNvSpPr>
            <a:spLocks noChangeArrowheads="1"/>
          </p:cNvSpPr>
          <p:nvPr/>
        </p:nvSpPr>
        <p:spPr bwMode="auto">
          <a:xfrm>
            <a:off x="2376339" y="1728242"/>
            <a:ext cx="6120680"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 auto soportante de 500 KV (</a:t>
            </a: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Tennesse</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Valley </a:t>
            </a: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Authorithy</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33796" name="Rectangle 4"/>
          <p:cNvSpPr>
            <a:spLocks noChangeArrowheads="1"/>
          </p:cNvSpPr>
          <p:nvPr/>
        </p:nvSpPr>
        <p:spPr bwMode="auto">
          <a:xfrm>
            <a:off x="2592363" y="2592338"/>
            <a:ext cx="5256585" cy="1477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rígida</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 la rapidez de la estructura debe responder a condiciones precisas, estás deben ser diseñadas para satisfacer hipótesis determinadas, de esfuerzos longitudinales y transversales y otras tensiones simultáneas.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7" name="6 Imagen"/>
          <p:cNvPicPr/>
          <p:nvPr/>
        </p:nvPicPr>
        <p:blipFill>
          <a:blip r:embed="rId3" cstate="print"/>
          <a:srcRect/>
          <a:stretch>
            <a:fillRect/>
          </a:stretch>
        </p:blipFill>
        <p:spPr bwMode="auto">
          <a:xfrm>
            <a:off x="7920955" y="2304306"/>
            <a:ext cx="2664296" cy="2830562"/>
          </a:xfrm>
          <a:prstGeom prst="rect">
            <a:avLst/>
          </a:prstGeom>
          <a:ln>
            <a:noFill/>
          </a:ln>
          <a:effectLst>
            <a:outerShdw blurRad="292100" dist="139700" dir="2700000" algn="tl" rotWithShape="0">
              <a:srgbClr val="333333">
                <a:alpha val="65000"/>
              </a:srgbClr>
            </a:outerShdw>
          </a:effectLst>
        </p:spPr>
      </p:pic>
      <p:sp>
        <p:nvSpPr>
          <p:cNvPr id="33797" name="Rectangle 5"/>
          <p:cNvSpPr>
            <a:spLocks noChangeArrowheads="1"/>
          </p:cNvSpPr>
          <p:nvPr/>
        </p:nvSpPr>
        <p:spPr bwMode="auto">
          <a:xfrm>
            <a:off x="6984851" y="5184626"/>
            <a:ext cx="3672558"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 semiflexible de acero, 500 KV</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9" name="Rectangle 1"/>
          <p:cNvSpPr>
            <a:spLocks noChangeArrowheads="1"/>
          </p:cNvSpPr>
          <p:nvPr/>
        </p:nvSpPr>
        <p:spPr bwMode="auto">
          <a:xfrm>
            <a:off x="216099" y="5832698"/>
            <a:ext cx="10441160" cy="120032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flexibles</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es-VE" sz="1800" b="0"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es una estructura con una campa de deformaci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el</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stica mayor a las anteriores esto en la estructura met</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lica, en este tipo la estabilidad del conjunto est</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ligada estrechamente a la conservaci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de las formas geom</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tricas elementales de cada una de las partes de la estructura..son especialmente en terrenos de poca variaci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y en vanos relativamente cortos.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10" name="9 Imagen" descr="http://venezuelaparatodos.files.wordpress.com/2007/02/escudo-venezuela-2006.JPG"/>
          <p:cNvPicPr>
            <a:picLocks noChangeAspect="1" noChangeArrowheads="1"/>
          </p:cNvPicPr>
          <p:nvPr/>
        </p:nvPicPr>
        <p:blipFill>
          <a:blip r:embed="rId4" cstate="print"/>
          <a:srcRect/>
          <a:stretch>
            <a:fillRect/>
          </a:stretch>
        </p:blipFill>
        <p:spPr bwMode="auto">
          <a:xfrm>
            <a:off x="5328667" y="4176514"/>
            <a:ext cx="1368152" cy="15841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0 Imagen" descr="http://1.bp.blogspot.com/-4T-Y6dU6pWQ/U5juE7cLhKI/AAAAAAAAAS4/c58w_ThM8Ms/s1600/Logo%2BUPTJA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8507" y="4392538"/>
            <a:ext cx="1296144" cy="1296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360115" y="5112618"/>
            <a:ext cx="3024336" cy="432048"/>
          </a:xfrm>
          <a:prstGeom prst="rect">
            <a:avLst/>
          </a:prstGeom>
          <a:noFill/>
          <a:ln w="9525">
            <a:noFill/>
            <a:miter lim="800000"/>
            <a:headEnd/>
            <a:tailEnd/>
          </a:ln>
        </p:spPr>
      </p:pic>
    </p:spTree>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2 Imagen"/>
          <p:cNvPicPr/>
          <p:nvPr/>
        </p:nvPicPr>
        <p:blipFill>
          <a:blip r:embed="rId2" cstate="print"/>
          <a:srcRect/>
          <a:stretch>
            <a:fillRect/>
          </a:stretch>
        </p:blipFill>
        <p:spPr bwMode="auto">
          <a:xfrm>
            <a:off x="4392563" y="720130"/>
            <a:ext cx="3384376" cy="4608512"/>
          </a:xfrm>
          <a:prstGeom prst="rect">
            <a:avLst/>
          </a:prstGeom>
          <a:ln>
            <a:noFill/>
          </a:ln>
          <a:effectLst>
            <a:outerShdw blurRad="292100" dist="139700" dir="2700000" algn="tl" rotWithShape="0">
              <a:srgbClr val="333333">
                <a:alpha val="65000"/>
              </a:srgbClr>
            </a:outerShdw>
          </a:effectLst>
        </p:spPr>
      </p:pic>
      <p:sp>
        <p:nvSpPr>
          <p:cNvPr id="34819" name="Rectangle 3"/>
          <p:cNvSpPr>
            <a:spLocks noChangeArrowheads="1"/>
          </p:cNvSpPr>
          <p:nvPr/>
        </p:nvSpPr>
        <p:spPr bwMode="auto">
          <a:xfrm>
            <a:off x="216099" y="216074"/>
            <a:ext cx="9361041"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 de aceros de 500 KV usadas en zonas monta</a:t>
            </a:r>
            <a:r>
              <a:rPr kumimoji="0" lang="es-VE" sz="1800" b="1" i="1" u="none" strike="noStrike" cap="none" normalizeH="0" baseline="0" dirty="0">
                <a:ln>
                  <a:noFill/>
                </a:ln>
                <a:solidFill>
                  <a:schemeClr val="tx1"/>
                </a:solidFill>
                <a:effectLst/>
                <a:latin typeface="Calibri"/>
                <a:ea typeface="Calibri" pitchFamily="34" charset="0"/>
                <a:cs typeface="Times New Roman" pitchFamily="18" charset="0"/>
              </a:rPr>
              <a:t>ñ</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osas por </a:t>
            </a: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Pacifie</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Gas And Electric </a:t>
            </a: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Company</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6" name="5 Imagen"/>
          <p:cNvPicPr/>
          <p:nvPr/>
        </p:nvPicPr>
        <p:blipFill>
          <a:blip r:embed="rId3" cstate="print"/>
          <a:srcRect/>
          <a:stretch>
            <a:fillRect/>
          </a:stretch>
        </p:blipFill>
        <p:spPr bwMode="auto">
          <a:xfrm>
            <a:off x="216099" y="3240410"/>
            <a:ext cx="3384376" cy="3785974"/>
          </a:xfrm>
          <a:prstGeom prst="rect">
            <a:avLst/>
          </a:prstGeom>
          <a:ln>
            <a:noFill/>
          </a:ln>
          <a:effectLst>
            <a:outerShdw blurRad="292100" dist="139700" dir="2700000" algn="tl" rotWithShape="0">
              <a:srgbClr val="333333">
                <a:alpha val="65000"/>
              </a:srgbClr>
            </a:outerShdw>
          </a:effectLst>
        </p:spPr>
      </p:pic>
      <p:sp>
        <p:nvSpPr>
          <p:cNvPr id="34820" name="Rectangle 4"/>
          <p:cNvSpPr>
            <a:spLocks noChangeArrowheads="1"/>
          </p:cNvSpPr>
          <p:nvPr/>
        </p:nvSpPr>
        <p:spPr bwMode="auto">
          <a:xfrm>
            <a:off x="144091" y="2520330"/>
            <a:ext cx="3960440"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Torres de acero para </a:t>
            </a: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balles</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usada por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Pacifie</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Gas And Electric </a:t>
            </a:r>
            <a:r>
              <a:rPr kumimoji="0" lang="es-VE" sz="1800"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Company</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8" name="7 Imagen"/>
          <p:cNvPicPr/>
          <p:nvPr/>
        </p:nvPicPr>
        <p:blipFill>
          <a:blip r:embed="rId4" cstate="print"/>
          <a:srcRect/>
          <a:stretch>
            <a:fillRect/>
          </a:stretch>
        </p:blipFill>
        <p:spPr bwMode="auto">
          <a:xfrm>
            <a:off x="7920955" y="3024386"/>
            <a:ext cx="2736304" cy="3600400"/>
          </a:xfrm>
          <a:prstGeom prst="rect">
            <a:avLst/>
          </a:prstGeom>
          <a:ln>
            <a:noFill/>
          </a:ln>
          <a:effectLst>
            <a:outerShdw blurRad="292100" dist="139700" dir="2700000" algn="tl" rotWithShape="0">
              <a:srgbClr val="333333">
                <a:alpha val="65000"/>
              </a:srgbClr>
            </a:outerShdw>
          </a:effectLst>
        </p:spPr>
      </p:pic>
      <p:sp>
        <p:nvSpPr>
          <p:cNvPr id="34821" name="Rectangle 5"/>
          <p:cNvSpPr>
            <a:spLocks noChangeArrowheads="1"/>
          </p:cNvSpPr>
          <p:nvPr/>
        </p:nvSpPr>
        <p:spPr bwMode="auto">
          <a:xfrm>
            <a:off x="7128867" y="6696794"/>
            <a:ext cx="3528542"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Torre de suspensión de 500 KV.</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0" name="9 Imagen" descr="http://1.bp.blogspot.com/-4T-Y6dU6pWQ/U5juE7cLhKI/AAAAAAAAAS4/c58w_ThM8Ms/s1600/Logo%2BUPTJA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0515" y="5760690"/>
            <a:ext cx="1296144" cy="14402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0 Imagen" descr="http://venezuelaparatodos.files.wordpress.com/2007/02/escudo-venezuela-2006.JPG"/>
          <p:cNvPicPr>
            <a:picLocks noChangeAspect="1" noChangeArrowheads="1"/>
          </p:cNvPicPr>
          <p:nvPr/>
        </p:nvPicPr>
        <p:blipFill>
          <a:blip r:embed="rId6" cstate="print"/>
          <a:srcRect/>
          <a:stretch>
            <a:fillRect/>
          </a:stretch>
        </p:blipFill>
        <p:spPr bwMode="auto">
          <a:xfrm>
            <a:off x="5688707" y="5472658"/>
            <a:ext cx="1368152" cy="15841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Imagen 1"/>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216099" y="720130"/>
            <a:ext cx="3600475" cy="648072"/>
          </a:xfrm>
          <a:prstGeom prst="rect">
            <a:avLst/>
          </a:prstGeom>
          <a:noFill/>
          <a:ln w="9525">
            <a:noFill/>
            <a:miter lim="800000"/>
            <a:headEnd/>
            <a:tailEnd/>
          </a:ln>
        </p:spPr>
      </p:pic>
    </p:spTree>
  </p:cSld>
  <p:clrMapOvr>
    <a:masterClrMapping/>
  </p:clrMapOvr>
  <p:transition>
    <p:wipe dir="u"/>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144091" y="144066"/>
            <a:ext cx="3342966"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Transformadores de medida.</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36866" name="Rectangle 2"/>
          <p:cNvSpPr>
            <a:spLocks noChangeArrowheads="1"/>
          </p:cNvSpPr>
          <p:nvPr/>
        </p:nvSpPr>
        <p:spPr bwMode="auto">
          <a:xfrm>
            <a:off x="288107" y="3826927"/>
            <a:ext cx="9001000" cy="132343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s-ES_tradnl" b="1" i="1"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Bobinado primario conectado a tierra: </a:t>
            </a:r>
            <a:r>
              <a:rPr kumimoji="0" lang="es-ES_tradnl"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en ocasiones es necesario medir las tensiones que aparecen entre fases y tierra por razones de seguridad. </a:t>
            </a:r>
            <a:endParaRPr kumimoji="0" lang="es-ES_tradnl"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Dicha medida se consigue conectando uno de los bornes del bobinado primario a la fase y el otro borne a tierra.</a:t>
            </a:r>
            <a:endParaRPr kumimoji="0" lang="es-ES_tradnl"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 name="3 Rectángulo"/>
          <p:cNvSpPr/>
          <p:nvPr/>
        </p:nvSpPr>
        <p:spPr>
          <a:xfrm>
            <a:off x="216099" y="936154"/>
            <a:ext cx="9001000"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lvl="0" algn="just" defTabSz="914400" fontAlgn="base">
              <a:spcBef>
                <a:spcPct val="0"/>
              </a:spcBef>
              <a:spcAft>
                <a:spcPct val="0"/>
              </a:spcAft>
            </a:pPr>
            <a:r>
              <a:rPr lang="es-ES_tradnl" b="1" i="1" dirty="0">
                <a:solidFill>
                  <a:srgbClr val="0D0D0D"/>
                </a:solidFill>
                <a:latin typeface="Times New Roman" pitchFamily="18" charset="0"/>
                <a:ea typeface="Times New Roman" pitchFamily="18" charset="0"/>
                <a:cs typeface="Times New Roman" pitchFamily="18" charset="0"/>
              </a:rPr>
              <a:t>Conexionados del bobinado primario en los transformadores de tensión:</a:t>
            </a:r>
          </a:p>
        </p:txBody>
      </p:sp>
      <p:sp>
        <p:nvSpPr>
          <p:cNvPr id="5" name="4 Rectángulo"/>
          <p:cNvSpPr/>
          <p:nvPr/>
        </p:nvSpPr>
        <p:spPr>
          <a:xfrm>
            <a:off x="2448347" y="1728242"/>
            <a:ext cx="8136979" cy="1323439"/>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lvl="0" algn="just" defTabSz="914400" eaLnBrk="0" fontAlgn="base" hangingPunct="0">
              <a:spcBef>
                <a:spcPct val="0"/>
              </a:spcBef>
              <a:spcAft>
                <a:spcPct val="0"/>
              </a:spcAft>
            </a:pPr>
            <a:r>
              <a:rPr lang="es-ES_tradnl" b="1" i="1" dirty="0">
                <a:solidFill>
                  <a:srgbClr val="0D0D0D"/>
                </a:solidFill>
                <a:latin typeface="Times New Roman" pitchFamily="18" charset="0"/>
                <a:ea typeface="Times New Roman" pitchFamily="18" charset="0"/>
                <a:cs typeface="Times New Roman" pitchFamily="18" charset="0"/>
              </a:rPr>
              <a:t>Bobinado primario conectado entre fases: </a:t>
            </a:r>
            <a:r>
              <a:rPr lang="es-ES_tradnl" dirty="0">
                <a:solidFill>
                  <a:srgbClr val="0D0D0D"/>
                </a:solidFill>
                <a:latin typeface="Times New Roman" pitchFamily="18" charset="0"/>
                <a:ea typeface="Times New Roman" pitchFamily="18" charset="0"/>
                <a:cs typeface="Times New Roman" pitchFamily="18" charset="0"/>
              </a:rPr>
              <a:t>en este tipo de conexión, los bornes del bobinado primario se conectan directamente a las fases de la línea. </a:t>
            </a:r>
            <a:endParaRPr lang="es-ES_tradnl" dirty="0">
              <a:latin typeface="Times New Roman" pitchFamily="18" charset="0"/>
              <a:ea typeface="Times New Roman" pitchFamily="18" charset="0"/>
              <a:cs typeface="Times New Roman" pitchFamily="18" charset="0"/>
            </a:endParaRPr>
          </a:p>
          <a:p>
            <a:pPr lvl="0" algn="just" defTabSz="914400" eaLnBrk="0" fontAlgn="base" hangingPunct="0">
              <a:spcBef>
                <a:spcPct val="0"/>
              </a:spcBef>
              <a:spcAft>
                <a:spcPct val="0"/>
              </a:spcAft>
            </a:pPr>
            <a:r>
              <a:rPr lang="es-ES_tradnl" dirty="0">
                <a:solidFill>
                  <a:srgbClr val="0D0D0D"/>
                </a:solidFill>
                <a:latin typeface="Times New Roman" pitchFamily="18" charset="0"/>
                <a:ea typeface="Times New Roman" pitchFamily="18" charset="0"/>
                <a:cs typeface="Times New Roman" pitchFamily="18" charset="0"/>
              </a:rPr>
              <a:t>Este conexionado es el utilizado cuando lo que se quiere es medir la tensión de línea o tensión entre fases.</a:t>
            </a:r>
            <a:endParaRPr lang="es-ES_tradnl" dirty="0">
              <a:latin typeface="Times New Roman" pitchFamily="18" charset="0"/>
              <a:ea typeface="Times New Roman" pitchFamily="18" charset="0"/>
              <a:cs typeface="Times New Roman" pitchFamily="18" charset="0"/>
            </a:endParaRPr>
          </a:p>
        </p:txBody>
      </p:sp>
      <p:sp>
        <p:nvSpPr>
          <p:cNvPr id="36867" name="Rectangle 3"/>
          <p:cNvSpPr>
            <a:spLocks noChangeArrowheads="1"/>
          </p:cNvSpPr>
          <p:nvPr/>
        </p:nvSpPr>
        <p:spPr bwMode="auto">
          <a:xfrm>
            <a:off x="2592363" y="5832698"/>
            <a:ext cx="8064896"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Los transformadores de medida traducen las intensidades y tensiones de las líneas de A.T. a valores medibles por Contadores y protecciones.</a:t>
            </a:r>
            <a:endParaRPr kumimoji="0" lang="es-VE" sz="1800" b="1" i="1"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7" name="6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099" y="5616674"/>
            <a:ext cx="1440160" cy="15842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http://venezuelaparatodos.files.wordpress.com/2007/02/escudo-venezuela-2006.JPG"/>
          <p:cNvPicPr>
            <a:picLocks noChangeAspect="1" noChangeArrowheads="1"/>
          </p:cNvPicPr>
          <p:nvPr/>
        </p:nvPicPr>
        <p:blipFill>
          <a:blip r:embed="rId3" cstate="print"/>
          <a:srcRect/>
          <a:stretch>
            <a:fillRect/>
          </a:stretch>
        </p:blipFill>
        <p:spPr bwMode="auto">
          <a:xfrm>
            <a:off x="288107" y="1872258"/>
            <a:ext cx="1224136" cy="14401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984851" y="0"/>
            <a:ext cx="3600475" cy="648072"/>
          </a:xfrm>
          <a:prstGeom prst="rect">
            <a:avLst/>
          </a:prstGeom>
          <a:noFill/>
          <a:ln w="9525">
            <a:noFill/>
            <a:miter lim="800000"/>
            <a:headEnd/>
            <a:tailEnd/>
          </a:ln>
        </p:spPr>
      </p:pic>
      <p:sp>
        <p:nvSpPr>
          <p:cNvPr id="44" name="Rectangle 9"/>
          <p:cNvSpPr>
            <a:spLocks noChangeArrowheads="1"/>
          </p:cNvSpPr>
          <p:nvPr/>
        </p:nvSpPr>
        <p:spPr bwMode="auto">
          <a:xfrm>
            <a:off x="3888507" y="6696794"/>
            <a:ext cx="2592288" cy="369332"/>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7-Bobinas de Bloqueo.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cxnSp>
        <p:nvCxnSpPr>
          <p:cNvPr id="45" name="44 Conector recto de flecha"/>
          <p:cNvCxnSpPr/>
          <p:nvPr/>
        </p:nvCxnSpPr>
        <p:spPr>
          <a:xfrm>
            <a:off x="4752603" y="1440210"/>
            <a:ext cx="0" cy="4320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6" name="45 Rectángulo"/>
          <p:cNvSpPr/>
          <p:nvPr/>
        </p:nvSpPr>
        <p:spPr>
          <a:xfrm>
            <a:off x="2016299" y="1080170"/>
            <a:ext cx="7344815"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b="1" i="1" dirty="0"/>
              <a:t>  </a:t>
            </a:r>
            <a:r>
              <a:rPr lang="es-VE" b="1" i="1" dirty="0">
                <a:latin typeface="Times New Roman" pitchFamily="18" charset="0"/>
                <a:cs typeface="Times New Roman" pitchFamily="18" charset="0"/>
              </a:rPr>
              <a:t>Existen varios tipos de transformadores de medida como lo son.</a:t>
            </a:r>
            <a:endParaRPr lang="es-VE" i="1" dirty="0">
              <a:latin typeface="Times New Roman" pitchFamily="18" charset="0"/>
              <a:cs typeface="Times New Roman" pitchFamily="18" charset="0"/>
            </a:endParaRPr>
          </a:p>
        </p:txBody>
      </p:sp>
      <p:cxnSp>
        <p:nvCxnSpPr>
          <p:cNvPr id="47" name="46 Conector recto de flecha"/>
          <p:cNvCxnSpPr/>
          <p:nvPr/>
        </p:nvCxnSpPr>
        <p:spPr>
          <a:xfrm>
            <a:off x="4608587" y="2376314"/>
            <a:ext cx="0" cy="360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47 Conector recto de flecha"/>
          <p:cNvCxnSpPr/>
          <p:nvPr/>
        </p:nvCxnSpPr>
        <p:spPr>
          <a:xfrm>
            <a:off x="4608587" y="3240410"/>
            <a:ext cx="0" cy="360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9" name="48 Conector recto de flecha"/>
          <p:cNvCxnSpPr/>
          <p:nvPr/>
        </p:nvCxnSpPr>
        <p:spPr>
          <a:xfrm>
            <a:off x="4752603" y="4104506"/>
            <a:ext cx="0" cy="360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49 Conector recto de flecha"/>
          <p:cNvCxnSpPr/>
          <p:nvPr/>
        </p:nvCxnSpPr>
        <p:spPr>
          <a:xfrm>
            <a:off x="5256659" y="4824586"/>
            <a:ext cx="0" cy="360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50 Conector recto de flecha"/>
          <p:cNvCxnSpPr/>
          <p:nvPr/>
        </p:nvCxnSpPr>
        <p:spPr>
          <a:xfrm>
            <a:off x="1944291" y="5544666"/>
            <a:ext cx="0" cy="4320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51 Conector recto de flecha"/>
          <p:cNvCxnSpPr/>
          <p:nvPr/>
        </p:nvCxnSpPr>
        <p:spPr>
          <a:xfrm>
            <a:off x="4032523" y="6264746"/>
            <a:ext cx="0" cy="4320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3" name="Rectangle 8"/>
          <p:cNvSpPr>
            <a:spLocks noChangeArrowheads="1"/>
          </p:cNvSpPr>
          <p:nvPr/>
        </p:nvSpPr>
        <p:spPr bwMode="auto">
          <a:xfrm>
            <a:off x="1872283" y="5976714"/>
            <a:ext cx="2232248"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6-Aislamiento Seco.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4" name="Rectangle 7"/>
          <p:cNvSpPr>
            <a:spLocks noChangeArrowheads="1"/>
          </p:cNvSpPr>
          <p:nvPr/>
        </p:nvSpPr>
        <p:spPr bwMode="auto">
          <a:xfrm>
            <a:off x="1728267" y="5256634"/>
            <a:ext cx="3672558"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5-Condensadores de Acoplamiento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5" name="Rectangle 6"/>
          <p:cNvSpPr>
            <a:spLocks noChangeArrowheads="1"/>
          </p:cNvSpPr>
          <p:nvPr/>
        </p:nvSpPr>
        <p:spPr bwMode="auto">
          <a:xfrm>
            <a:off x="4680595" y="4464546"/>
            <a:ext cx="4392488"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4-Transformadores de Tensión Capacitiva.</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6" name="Rectangle 5"/>
          <p:cNvSpPr>
            <a:spLocks noChangeArrowheads="1"/>
          </p:cNvSpPr>
          <p:nvPr/>
        </p:nvSpPr>
        <p:spPr bwMode="auto">
          <a:xfrm>
            <a:off x="1008187" y="3672458"/>
            <a:ext cx="3744416"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3-Transformadores Combinado.</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57" name="Rectangle 4"/>
          <p:cNvSpPr>
            <a:spLocks noChangeArrowheads="1"/>
          </p:cNvSpPr>
          <p:nvPr/>
        </p:nvSpPr>
        <p:spPr bwMode="auto">
          <a:xfrm>
            <a:off x="4536579" y="2808362"/>
            <a:ext cx="4032447"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2-Transformadores de Intensidad.</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8" name="Rectangle 3"/>
          <p:cNvSpPr>
            <a:spLocks noChangeArrowheads="1"/>
          </p:cNvSpPr>
          <p:nvPr/>
        </p:nvSpPr>
        <p:spPr bwMode="auto">
          <a:xfrm>
            <a:off x="144091" y="1944266"/>
            <a:ext cx="4680520"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1-Transformadores de Tensi</a:t>
            </a:r>
            <a:r>
              <a:rPr kumimoji="0" lang="es-VE" b="1" i="1"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Inductiva</a:t>
            </a:r>
            <a:r>
              <a:rPr kumimoji="0" lang="es-VE"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pic>
        <p:nvPicPr>
          <p:cNvPr id="59"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984851" y="0"/>
            <a:ext cx="3600475" cy="648072"/>
          </a:xfrm>
          <a:prstGeom prst="rect">
            <a:avLst/>
          </a:prstGeom>
          <a:noFill/>
          <a:ln w="9525">
            <a:noFill/>
            <a:miter lim="800000"/>
            <a:headEnd/>
            <a:tailEnd/>
          </a:ln>
        </p:spPr>
      </p:pic>
      <p:pic>
        <p:nvPicPr>
          <p:cNvPr id="60" name="59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57059" y="1656234"/>
            <a:ext cx="1656184" cy="18002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1" name="60 Imagen" descr="http://venezuelaparatodos.files.wordpress.com/2007/02/escudo-venezuela-2006.JPG"/>
          <p:cNvPicPr>
            <a:picLocks noChangeAspect="1" noChangeArrowheads="1"/>
          </p:cNvPicPr>
          <p:nvPr/>
        </p:nvPicPr>
        <p:blipFill>
          <a:blip r:embed="rId3" cstate="print"/>
          <a:srcRect/>
          <a:stretch>
            <a:fillRect/>
          </a:stretch>
        </p:blipFill>
        <p:spPr bwMode="auto">
          <a:xfrm>
            <a:off x="8353003" y="5328642"/>
            <a:ext cx="1728192"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grpId="0" nodeType="clickEffect">
                                  <p:stCondLst>
                                    <p:cond delay="0"/>
                                  </p:stCondLst>
                                  <p:childTnLst>
                                    <p:animEffect transition="out" filter="diamond(in)">
                                      <p:cBhvr>
                                        <p:cTn id="6" dur="1500"/>
                                        <p:tgtEl>
                                          <p:spTgt spid="36866"/>
                                        </p:tgtEl>
                                      </p:cBhvr>
                                    </p:animEffect>
                                    <p:set>
                                      <p:cBhvr>
                                        <p:cTn id="7" dur="1" fill="hold">
                                          <p:stCondLst>
                                            <p:cond delay="1499"/>
                                          </p:stCondLst>
                                        </p:cTn>
                                        <p:tgtEl>
                                          <p:spTgt spid="36866"/>
                                        </p:tgtEl>
                                        <p:attrNameLst>
                                          <p:attrName>style.visibility</p:attrName>
                                        </p:attrNameLst>
                                      </p:cBhvr>
                                      <p:to>
                                        <p:strVal val="hidden"/>
                                      </p:to>
                                    </p:set>
                                  </p:childTnLst>
                                </p:cTn>
                              </p:par>
                              <p:par>
                                <p:cTn id="8" presetID="8" presetClass="exit" presetSubtype="16" fill="hold" grpId="0" nodeType="withEffect">
                                  <p:stCondLst>
                                    <p:cond delay="0"/>
                                  </p:stCondLst>
                                  <p:childTnLst>
                                    <p:animEffect transition="out" filter="diamond(in)">
                                      <p:cBhvr>
                                        <p:cTn id="9" dur="1500"/>
                                        <p:tgtEl>
                                          <p:spTgt spid="4"/>
                                        </p:tgtEl>
                                      </p:cBhvr>
                                    </p:animEffect>
                                    <p:set>
                                      <p:cBhvr>
                                        <p:cTn id="10" dur="1" fill="hold">
                                          <p:stCondLst>
                                            <p:cond delay="1499"/>
                                          </p:stCondLst>
                                        </p:cTn>
                                        <p:tgtEl>
                                          <p:spTgt spid="4"/>
                                        </p:tgtEl>
                                        <p:attrNameLst>
                                          <p:attrName>style.visibility</p:attrName>
                                        </p:attrNameLst>
                                      </p:cBhvr>
                                      <p:to>
                                        <p:strVal val="hidden"/>
                                      </p:to>
                                    </p:set>
                                  </p:childTnLst>
                                </p:cTn>
                              </p:par>
                              <p:par>
                                <p:cTn id="11" presetID="8" presetClass="exit" presetSubtype="16" fill="hold" grpId="0" nodeType="withEffect">
                                  <p:stCondLst>
                                    <p:cond delay="0"/>
                                  </p:stCondLst>
                                  <p:childTnLst>
                                    <p:animEffect transition="out" filter="diamond(in)">
                                      <p:cBhvr>
                                        <p:cTn id="12" dur="1500"/>
                                        <p:tgtEl>
                                          <p:spTgt spid="5"/>
                                        </p:tgtEl>
                                      </p:cBhvr>
                                    </p:animEffect>
                                    <p:set>
                                      <p:cBhvr>
                                        <p:cTn id="13" dur="1" fill="hold">
                                          <p:stCondLst>
                                            <p:cond delay="1499"/>
                                          </p:stCondLst>
                                        </p:cTn>
                                        <p:tgtEl>
                                          <p:spTgt spid="5"/>
                                        </p:tgtEl>
                                        <p:attrNameLst>
                                          <p:attrName>style.visibility</p:attrName>
                                        </p:attrNameLst>
                                      </p:cBhvr>
                                      <p:to>
                                        <p:strVal val="hidden"/>
                                      </p:to>
                                    </p:set>
                                  </p:childTnLst>
                                </p:cTn>
                              </p:par>
                              <p:par>
                                <p:cTn id="14" presetID="8" presetClass="exit" presetSubtype="16" fill="hold" grpId="0" nodeType="withEffect">
                                  <p:stCondLst>
                                    <p:cond delay="0"/>
                                  </p:stCondLst>
                                  <p:childTnLst>
                                    <p:animEffect transition="out" filter="diamond(in)">
                                      <p:cBhvr>
                                        <p:cTn id="15" dur="1500"/>
                                        <p:tgtEl>
                                          <p:spTgt spid="36867"/>
                                        </p:tgtEl>
                                      </p:cBhvr>
                                    </p:animEffect>
                                    <p:set>
                                      <p:cBhvr>
                                        <p:cTn id="16" dur="1" fill="hold">
                                          <p:stCondLst>
                                            <p:cond delay="1499"/>
                                          </p:stCondLst>
                                        </p:cTn>
                                        <p:tgtEl>
                                          <p:spTgt spid="36867"/>
                                        </p:tgtEl>
                                        <p:attrNameLst>
                                          <p:attrName>style.visibility</p:attrName>
                                        </p:attrNameLst>
                                      </p:cBhvr>
                                      <p:to>
                                        <p:strVal val="hidden"/>
                                      </p:to>
                                    </p:set>
                                  </p:childTnLst>
                                </p:cTn>
                              </p:par>
                              <p:par>
                                <p:cTn id="17" presetID="8" presetClass="exit" presetSubtype="16" fill="hold" nodeType="withEffect">
                                  <p:stCondLst>
                                    <p:cond delay="0"/>
                                  </p:stCondLst>
                                  <p:childTnLst>
                                    <p:animEffect transition="out" filter="diamond(in)">
                                      <p:cBhvr>
                                        <p:cTn id="18" dur="1500"/>
                                        <p:tgtEl>
                                          <p:spTgt spid="7"/>
                                        </p:tgtEl>
                                      </p:cBhvr>
                                    </p:animEffect>
                                    <p:set>
                                      <p:cBhvr>
                                        <p:cTn id="19" dur="1" fill="hold">
                                          <p:stCondLst>
                                            <p:cond delay="1499"/>
                                          </p:stCondLst>
                                        </p:cTn>
                                        <p:tgtEl>
                                          <p:spTgt spid="7"/>
                                        </p:tgtEl>
                                        <p:attrNameLst>
                                          <p:attrName>style.visibility</p:attrName>
                                        </p:attrNameLst>
                                      </p:cBhvr>
                                      <p:to>
                                        <p:strVal val="hidden"/>
                                      </p:to>
                                    </p:set>
                                  </p:childTnLst>
                                </p:cTn>
                              </p:par>
                              <p:par>
                                <p:cTn id="20" presetID="8" presetClass="exit" presetSubtype="16" fill="hold" nodeType="withEffect">
                                  <p:stCondLst>
                                    <p:cond delay="0"/>
                                  </p:stCondLst>
                                  <p:childTnLst>
                                    <p:animEffect transition="out" filter="diamond(in)">
                                      <p:cBhvr>
                                        <p:cTn id="21" dur="1500"/>
                                        <p:tgtEl>
                                          <p:spTgt spid="8"/>
                                        </p:tgtEl>
                                      </p:cBhvr>
                                    </p:animEffect>
                                    <p:set>
                                      <p:cBhvr>
                                        <p:cTn id="22" dur="1" fill="hold">
                                          <p:stCondLst>
                                            <p:cond delay="1499"/>
                                          </p:stCondLst>
                                        </p:cTn>
                                        <p:tgtEl>
                                          <p:spTgt spid="8"/>
                                        </p:tgtEl>
                                        <p:attrNameLst>
                                          <p:attrName>style.visibility</p:attrName>
                                        </p:attrNameLst>
                                      </p:cBhvr>
                                      <p:to>
                                        <p:strVal val="hidden"/>
                                      </p:to>
                                    </p:set>
                                  </p:childTnLst>
                                </p:cTn>
                              </p:par>
                              <p:par>
                                <p:cTn id="23" presetID="8" presetClass="exit" presetSubtype="16" fill="hold" nodeType="withEffect">
                                  <p:stCondLst>
                                    <p:cond delay="0"/>
                                  </p:stCondLst>
                                  <p:childTnLst>
                                    <p:animEffect transition="out" filter="diamond(in)">
                                      <p:cBhvr>
                                        <p:cTn id="24" dur="1500"/>
                                        <p:tgtEl>
                                          <p:spTgt spid="9"/>
                                        </p:tgtEl>
                                      </p:cBhvr>
                                    </p:animEffect>
                                    <p:set>
                                      <p:cBhvr>
                                        <p:cTn id="25" dur="1" fill="hold">
                                          <p:stCondLst>
                                            <p:cond delay="1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1000"/>
                                        <p:tgtEl>
                                          <p:spTgt spid="46"/>
                                        </p:tgtEl>
                                      </p:cBhvr>
                                    </p:animEffect>
                                    <p:anim calcmode="lin" valueType="num">
                                      <p:cBhvr>
                                        <p:cTn id="31" dur="1000" fill="hold"/>
                                        <p:tgtEl>
                                          <p:spTgt spid="46"/>
                                        </p:tgtEl>
                                        <p:attrNameLst>
                                          <p:attrName>ppt_x</p:attrName>
                                        </p:attrNameLst>
                                      </p:cBhvr>
                                      <p:tavLst>
                                        <p:tav tm="0">
                                          <p:val>
                                            <p:strVal val="#ppt_x"/>
                                          </p:val>
                                        </p:tav>
                                        <p:tav tm="100000">
                                          <p:val>
                                            <p:strVal val="#ppt_x"/>
                                          </p:val>
                                        </p:tav>
                                      </p:tavLst>
                                    </p:anim>
                                    <p:anim calcmode="lin" valueType="num">
                                      <p:cBhvr>
                                        <p:cTn id="32" dur="1000" fill="hold"/>
                                        <p:tgtEl>
                                          <p:spTgt spid="4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1000"/>
                                        <p:tgtEl>
                                          <p:spTgt spid="59"/>
                                        </p:tgtEl>
                                      </p:cBhvr>
                                    </p:animEffect>
                                    <p:anim calcmode="lin" valueType="num">
                                      <p:cBhvr>
                                        <p:cTn id="36" dur="1000" fill="hold"/>
                                        <p:tgtEl>
                                          <p:spTgt spid="59"/>
                                        </p:tgtEl>
                                        <p:attrNameLst>
                                          <p:attrName>ppt_x</p:attrName>
                                        </p:attrNameLst>
                                      </p:cBhvr>
                                      <p:tavLst>
                                        <p:tav tm="0">
                                          <p:val>
                                            <p:strVal val="#ppt_x"/>
                                          </p:val>
                                        </p:tav>
                                        <p:tav tm="100000">
                                          <p:val>
                                            <p:strVal val="#ppt_x"/>
                                          </p:val>
                                        </p:tav>
                                      </p:tavLst>
                                    </p:anim>
                                    <p:anim calcmode="lin" valueType="num">
                                      <p:cBhvr>
                                        <p:cTn id="37" dur="1000" fill="hold"/>
                                        <p:tgtEl>
                                          <p:spTgt spid="5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1000"/>
                                        <p:tgtEl>
                                          <p:spTgt spid="60"/>
                                        </p:tgtEl>
                                      </p:cBhvr>
                                    </p:animEffect>
                                    <p:anim calcmode="lin" valueType="num">
                                      <p:cBhvr>
                                        <p:cTn id="41" dur="1000" fill="hold"/>
                                        <p:tgtEl>
                                          <p:spTgt spid="60"/>
                                        </p:tgtEl>
                                        <p:attrNameLst>
                                          <p:attrName>ppt_x</p:attrName>
                                        </p:attrNameLst>
                                      </p:cBhvr>
                                      <p:tavLst>
                                        <p:tav tm="0">
                                          <p:val>
                                            <p:strVal val="#ppt_x"/>
                                          </p:val>
                                        </p:tav>
                                        <p:tav tm="100000">
                                          <p:val>
                                            <p:strVal val="#ppt_x"/>
                                          </p:val>
                                        </p:tav>
                                      </p:tavLst>
                                    </p:anim>
                                    <p:anim calcmode="lin" valueType="num">
                                      <p:cBhvr>
                                        <p:cTn id="42" dur="1000" fill="hold"/>
                                        <p:tgtEl>
                                          <p:spTgt spid="6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1000"/>
                                        <p:tgtEl>
                                          <p:spTgt spid="61"/>
                                        </p:tgtEl>
                                      </p:cBhvr>
                                    </p:animEffect>
                                    <p:anim calcmode="lin" valueType="num">
                                      <p:cBhvr>
                                        <p:cTn id="46" dur="1000" fill="hold"/>
                                        <p:tgtEl>
                                          <p:spTgt spid="61"/>
                                        </p:tgtEl>
                                        <p:attrNameLst>
                                          <p:attrName>ppt_x</p:attrName>
                                        </p:attrNameLst>
                                      </p:cBhvr>
                                      <p:tavLst>
                                        <p:tav tm="0">
                                          <p:val>
                                            <p:strVal val="#ppt_x"/>
                                          </p:val>
                                        </p:tav>
                                        <p:tav tm="100000">
                                          <p:val>
                                            <p:strVal val="#ppt_x"/>
                                          </p:val>
                                        </p:tav>
                                      </p:tavLst>
                                    </p:anim>
                                    <p:anim calcmode="lin" valueType="num">
                                      <p:cBhvr>
                                        <p:cTn id="47"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1500"/>
                                        <p:tgtEl>
                                          <p:spTgt spid="45"/>
                                        </p:tgtEl>
                                      </p:cBhvr>
                                    </p:animEffect>
                                    <p:anim calcmode="lin" valueType="num">
                                      <p:cBhvr>
                                        <p:cTn id="53" dur="1500" fill="hold"/>
                                        <p:tgtEl>
                                          <p:spTgt spid="45"/>
                                        </p:tgtEl>
                                        <p:attrNameLst>
                                          <p:attrName>ppt_x</p:attrName>
                                        </p:attrNameLst>
                                      </p:cBhvr>
                                      <p:tavLst>
                                        <p:tav tm="0">
                                          <p:val>
                                            <p:strVal val="#ppt_x"/>
                                          </p:val>
                                        </p:tav>
                                        <p:tav tm="100000">
                                          <p:val>
                                            <p:strVal val="#ppt_x"/>
                                          </p:val>
                                        </p:tav>
                                      </p:tavLst>
                                    </p:anim>
                                    <p:anim calcmode="lin" valueType="num">
                                      <p:cBhvr>
                                        <p:cTn id="54" dur="1500" fill="hold"/>
                                        <p:tgtEl>
                                          <p:spTgt spid="4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500"/>
                                        <p:tgtEl>
                                          <p:spTgt spid="58"/>
                                        </p:tgtEl>
                                      </p:cBhvr>
                                    </p:animEffect>
                                    <p:anim calcmode="lin" valueType="num">
                                      <p:cBhvr>
                                        <p:cTn id="58" dur="1500" fill="hold"/>
                                        <p:tgtEl>
                                          <p:spTgt spid="58"/>
                                        </p:tgtEl>
                                        <p:attrNameLst>
                                          <p:attrName>ppt_x</p:attrName>
                                        </p:attrNameLst>
                                      </p:cBhvr>
                                      <p:tavLst>
                                        <p:tav tm="0">
                                          <p:val>
                                            <p:strVal val="#ppt_x"/>
                                          </p:val>
                                        </p:tav>
                                        <p:tav tm="100000">
                                          <p:val>
                                            <p:strVal val="#ppt_x"/>
                                          </p:val>
                                        </p:tav>
                                      </p:tavLst>
                                    </p:anim>
                                    <p:anim calcmode="lin" valueType="num">
                                      <p:cBhvr>
                                        <p:cTn id="59" dur="15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500"/>
                                        <p:tgtEl>
                                          <p:spTgt spid="47"/>
                                        </p:tgtEl>
                                      </p:cBhvr>
                                    </p:animEffect>
                                    <p:anim calcmode="lin" valueType="num">
                                      <p:cBhvr>
                                        <p:cTn id="65" dur="1500" fill="hold"/>
                                        <p:tgtEl>
                                          <p:spTgt spid="47"/>
                                        </p:tgtEl>
                                        <p:attrNameLst>
                                          <p:attrName>ppt_x</p:attrName>
                                        </p:attrNameLst>
                                      </p:cBhvr>
                                      <p:tavLst>
                                        <p:tav tm="0">
                                          <p:val>
                                            <p:strVal val="#ppt_x"/>
                                          </p:val>
                                        </p:tav>
                                        <p:tav tm="100000">
                                          <p:val>
                                            <p:strVal val="#ppt_x"/>
                                          </p:val>
                                        </p:tav>
                                      </p:tavLst>
                                    </p:anim>
                                    <p:anim calcmode="lin" valueType="num">
                                      <p:cBhvr>
                                        <p:cTn id="66" dur="1500" fill="hold"/>
                                        <p:tgtEl>
                                          <p:spTgt spid="4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1500"/>
                                        <p:tgtEl>
                                          <p:spTgt spid="57"/>
                                        </p:tgtEl>
                                      </p:cBhvr>
                                    </p:animEffect>
                                    <p:anim calcmode="lin" valueType="num">
                                      <p:cBhvr>
                                        <p:cTn id="70" dur="1500" fill="hold"/>
                                        <p:tgtEl>
                                          <p:spTgt spid="57"/>
                                        </p:tgtEl>
                                        <p:attrNameLst>
                                          <p:attrName>ppt_x</p:attrName>
                                        </p:attrNameLst>
                                      </p:cBhvr>
                                      <p:tavLst>
                                        <p:tav tm="0">
                                          <p:val>
                                            <p:strVal val="#ppt_x"/>
                                          </p:val>
                                        </p:tav>
                                        <p:tav tm="100000">
                                          <p:val>
                                            <p:strVal val="#ppt_x"/>
                                          </p:val>
                                        </p:tav>
                                      </p:tavLst>
                                    </p:anim>
                                    <p:anim calcmode="lin" valueType="num">
                                      <p:cBhvr>
                                        <p:cTn id="71" dur="15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fade">
                                      <p:cBhvr>
                                        <p:cTn id="76" dur="1400"/>
                                        <p:tgtEl>
                                          <p:spTgt spid="48"/>
                                        </p:tgtEl>
                                      </p:cBhvr>
                                    </p:animEffect>
                                    <p:anim calcmode="lin" valueType="num">
                                      <p:cBhvr>
                                        <p:cTn id="77" dur="1400" fill="hold"/>
                                        <p:tgtEl>
                                          <p:spTgt spid="48"/>
                                        </p:tgtEl>
                                        <p:attrNameLst>
                                          <p:attrName>ppt_x</p:attrName>
                                        </p:attrNameLst>
                                      </p:cBhvr>
                                      <p:tavLst>
                                        <p:tav tm="0">
                                          <p:val>
                                            <p:strVal val="#ppt_x"/>
                                          </p:val>
                                        </p:tav>
                                        <p:tav tm="100000">
                                          <p:val>
                                            <p:strVal val="#ppt_x"/>
                                          </p:val>
                                        </p:tav>
                                      </p:tavLst>
                                    </p:anim>
                                    <p:anim calcmode="lin" valueType="num">
                                      <p:cBhvr>
                                        <p:cTn id="78" dur="1400" fill="hold"/>
                                        <p:tgtEl>
                                          <p:spTgt spid="4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1500"/>
                                        <p:tgtEl>
                                          <p:spTgt spid="56"/>
                                        </p:tgtEl>
                                      </p:cBhvr>
                                    </p:animEffect>
                                    <p:anim calcmode="lin" valueType="num">
                                      <p:cBhvr>
                                        <p:cTn id="82" dur="1500" fill="hold"/>
                                        <p:tgtEl>
                                          <p:spTgt spid="56"/>
                                        </p:tgtEl>
                                        <p:attrNameLst>
                                          <p:attrName>ppt_x</p:attrName>
                                        </p:attrNameLst>
                                      </p:cBhvr>
                                      <p:tavLst>
                                        <p:tav tm="0">
                                          <p:val>
                                            <p:strVal val="#ppt_x"/>
                                          </p:val>
                                        </p:tav>
                                        <p:tav tm="100000">
                                          <p:val>
                                            <p:strVal val="#ppt_x"/>
                                          </p:val>
                                        </p:tav>
                                      </p:tavLst>
                                    </p:anim>
                                    <p:anim calcmode="lin" valueType="num">
                                      <p:cBhvr>
                                        <p:cTn id="83" dur="15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1500"/>
                                        <p:tgtEl>
                                          <p:spTgt spid="49"/>
                                        </p:tgtEl>
                                      </p:cBhvr>
                                    </p:animEffect>
                                    <p:anim calcmode="lin" valueType="num">
                                      <p:cBhvr>
                                        <p:cTn id="89" dur="1500" fill="hold"/>
                                        <p:tgtEl>
                                          <p:spTgt spid="49"/>
                                        </p:tgtEl>
                                        <p:attrNameLst>
                                          <p:attrName>ppt_x</p:attrName>
                                        </p:attrNameLst>
                                      </p:cBhvr>
                                      <p:tavLst>
                                        <p:tav tm="0">
                                          <p:val>
                                            <p:strVal val="#ppt_x"/>
                                          </p:val>
                                        </p:tav>
                                        <p:tav tm="100000">
                                          <p:val>
                                            <p:strVal val="#ppt_x"/>
                                          </p:val>
                                        </p:tav>
                                      </p:tavLst>
                                    </p:anim>
                                    <p:anim calcmode="lin" valueType="num">
                                      <p:cBhvr>
                                        <p:cTn id="90" dur="1500" fill="hold"/>
                                        <p:tgtEl>
                                          <p:spTgt spid="4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fade">
                                      <p:cBhvr>
                                        <p:cTn id="93" dur="1500"/>
                                        <p:tgtEl>
                                          <p:spTgt spid="55"/>
                                        </p:tgtEl>
                                      </p:cBhvr>
                                    </p:animEffect>
                                    <p:anim calcmode="lin" valueType="num">
                                      <p:cBhvr>
                                        <p:cTn id="94" dur="1500" fill="hold"/>
                                        <p:tgtEl>
                                          <p:spTgt spid="55"/>
                                        </p:tgtEl>
                                        <p:attrNameLst>
                                          <p:attrName>ppt_x</p:attrName>
                                        </p:attrNameLst>
                                      </p:cBhvr>
                                      <p:tavLst>
                                        <p:tav tm="0">
                                          <p:val>
                                            <p:strVal val="#ppt_x"/>
                                          </p:val>
                                        </p:tav>
                                        <p:tav tm="100000">
                                          <p:val>
                                            <p:strVal val="#ppt_x"/>
                                          </p:val>
                                        </p:tav>
                                      </p:tavLst>
                                    </p:anim>
                                    <p:anim calcmode="lin" valueType="num">
                                      <p:cBhvr>
                                        <p:cTn id="95" dur="15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nodeType="click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fade">
                                      <p:cBhvr>
                                        <p:cTn id="100" dur="1500"/>
                                        <p:tgtEl>
                                          <p:spTgt spid="50"/>
                                        </p:tgtEl>
                                      </p:cBhvr>
                                    </p:animEffect>
                                    <p:anim calcmode="lin" valueType="num">
                                      <p:cBhvr>
                                        <p:cTn id="101" dur="1500" fill="hold"/>
                                        <p:tgtEl>
                                          <p:spTgt spid="50"/>
                                        </p:tgtEl>
                                        <p:attrNameLst>
                                          <p:attrName>ppt_x</p:attrName>
                                        </p:attrNameLst>
                                      </p:cBhvr>
                                      <p:tavLst>
                                        <p:tav tm="0">
                                          <p:val>
                                            <p:strVal val="#ppt_x"/>
                                          </p:val>
                                        </p:tav>
                                        <p:tav tm="100000">
                                          <p:val>
                                            <p:strVal val="#ppt_x"/>
                                          </p:val>
                                        </p:tav>
                                      </p:tavLst>
                                    </p:anim>
                                    <p:anim calcmode="lin" valueType="num">
                                      <p:cBhvr>
                                        <p:cTn id="102" dur="1500" fill="hold"/>
                                        <p:tgtEl>
                                          <p:spTgt spid="50"/>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1500"/>
                                        <p:tgtEl>
                                          <p:spTgt spid="54"/>
                                        </p:tgtEl>
                                      </p:cBhvr>
                                    </p:animEffect>
                                    <p:anim calcmode="lin" valueType="num">
                                      <p:cBhvr>
                                        <p:cTn id="106" dur="1500" fill="hold"/>
                                        <p:tgtEl>
                                          <p:spTgt spid="54"/>
                                        </p:tgtEl>
                                        <p:attrNameLst>
                                          <p:attrName>ppt_x</p:attrName>
                                        </p:attrNameLst>
                                      </p:cBhvr>
                                      <p:tavLst>
                                        <p:tav tm="0">
                                          <p:val>
                                            <p:strVal val="#ppt_x"/>
                                          </p:val>
                                        </p:tav>
                                        <p:tav tm="100000">
                                          <p:val>
                                            <p:strVal val="#ppt_x"/>
                                          </p:val>
                                        </p:tav>
                                      </p:tavLst>
                                    </p:anim>
                                    <p:anim calcmode="lin" valueType="num">
                                      <p:cBhvr>
                                        <p:cTn id="107" dur="1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1500"/>
                                        <p:tgtEl>
                                          <p:spTgt spid="51"/>
                                        </p:tgtEl>
                                      </p:cBhvr>
                                    </p:animEffect>
                                    <p:anim calcmode="lin" valueType="num">
                                      <p:cBhvr>
                                        <p:cTn id="113" dur="1500" fill="hold"/>
                                        <p:tgtEl>
                                          <p:spTgt spid="51"/>
                                        </p:tgtEl>
                                        <p:attrNameLst>
                                          <p:attrName>ppt_x</p:attrName>
                                        </p:attrNameLst>
                                      </p:cBhvr>
                                      <p:tavLst>
                                        <p:tav tm="0">
                                          <p:val>
                                            <p:strVal val="#ppt_x"/>
                                          </p:val>
                                        </p:tav>
                                        <p:tav tm="100000">
                                          <p:val>
                                            <p:strVal val="#ppt_x"/>
                                          </p:val>
                                        </p:tav>
                                      </p:tavLst>
                                    </p:anim>
                                    <p:anim calcmode="lin" valueType="num">
                                      <p:cBhvr>
                                        <p:cTn id="114" dur="1500" fill="hold"/>
                                        <p:tgtEl>
                                          <p:spTgt spid="5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fade">
                                      <p:cBhvr>
                                        <p:cTn id="117" dur="1500"/>
                                        <p:tgtEl>
                                          <p:spTgt spid="53"/>
                                        </p:tgtEl>
                                      </p:cBhvr>
                                    </p:animEffect>
                                    <p:anim calcmode="lin" valueType="num">
                                      <p:cBhvr>
                                        <p:cTn id="118" dur="1500" fill="hold"/>
                                        <p:tgtEl>
                                          <p:spTgt spid="53"/>
                                        </p:tgtEl>
                                        <p:attrNameLst>
                                          <p:attrName>ppt_x</p:attrName>
                                        </p:attrNameLst>
                                      </p:cBhvr>
                                      <p:tavLst>
                                        <p:tav tm="0">
                                          <p:val>
                                            <p:strVal val="#ppt_x"/>
                                          </p:val>
                                        </p:tav>
                                        <p:tav tm="100000">
                                          <p:val>
                                            <p:strVal val="#ppt_x"/>
                                          </p:val>
                                        </p:tav>
                                      </p:tavLst>
                                    </p:anim>
                                    <p:anim calcmode="lin" valueType="num">
                                      <p:cBhvr>
                                        <p:cTn id="119" dur="15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fade">
                                      <p:cBhvr>
                                        <p:cTn id="124" dur="1500"/>
                                        <p:tgtEl>
                                          <p:spTgt spid="44"/>
                                        </p:tgtEl>
                                      </p:cBhvr>
                                    </p:animEffect>
                                    <p:anim calcmode="lin" valueType="num">
                                      <p:cBhvr>
                                        <p:cTn id="125" dur="1500" fill="hold"/>
                                        <p:tgtEl>
                                          <p:spTgt spid="44"/>
                                        </p:tgtEl>
                                        <p:attrNameLst>
                                          <p:attrName>ppt_x</p:attrName>
                                        </p:attrNameLst>
                                      </p:cBhvr>
                                      <p:tavLst>
                                        <p:tav tm="0">
                                          <p:val>
                                            <p:strVal val="#ppt_x"/>
                                          </p:val>
                                        </p:tav>
                                        <p:tav tm="100000">
                                          <p:val>
                                            <p:strVal val="#ppt_x"/>
                                          </p:val>
                                        </p:tav>
                                      </p:tavLst>
                                    </p:anim>
                                    <p:anim calcmode="lin" valueType="num">
                                      <p:cBhvr>
                                        <p:cTn id="126" dur="1500" fill="hold"/>
                                        <p:tgtEl>
                                          <p:spTgt spid="44"/>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52"/>
                                        </p:tgtEl>
                                        <p:attrNameLst>
                                          <p:attrName>style.visibility</p:attrName>
                                        </p:attrNameLst>
                                      </p:cBhvr>
                                      <p:to>
                                        <p:strVal val="visible"/>
                                      </p:to>
                                    </p:set>
                                    <p:animEffect transition="in" filter="fade">
                                      <p:cBhvr>
                                        <p:cTn id="129" dur="1500"/>
                                        <p:tgtEl>
                                          <p:spTgt spid="52"/>
                                        </p:tgtEl>
                                      </p:cBhvr>
                                    </p:animEffect>
                                    <p:anim calcmode="lin" valueType="num">
                                      <p:cBhvr>
                                        <p:cTn id="130" dur="1500" fill="hold"/>
                                        <p:tgtEl>
                                          <p:spTgt spid="52"/>
                                        </p:tgtEl>
                                        <p:attrNameLst>
                                          <p:attrName>ppt_x</p:attrName>
                                        </p:attrNameLst>
                                      </p:cBhvr>
                                      <p:tavLst>
                                        <p:tav tm="0">
                                          <p:val>
                                            <p:strVal val="#ppt_x"/>
                                          </p:val>
                                        </p:tav>
                                        <p:tav tm="100000">
                                          <p:val>
                                            <p:strVal val="#ppt_x"/>
                                          </p:val>
                                        </p:tav>
                                      </p:tavLst>
                                    </p:anim>
                                    <p:anim calcmode="lin" valueType="num">
                                      <p:cBhvr>
                                        <p:cTn id="131" dur="1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4" grpId="0" animBg="1"/>
      <p:bldP spid="5" grpId="0" animBg="1"/>
      <p:bldP spid="36867" grpId="0" animBg="1"/>
      <p:bldP spid="44" grpId="0" animBg="1"/>
      <p:bldP spid="46" grpId="0" animBg="1"/>
      <p:bldP spid="53" grpId="0" animBg="1"/>
      <p:bldP spid="54" grpId="0" animBg="1"/>
      <p:bldP spid="55" grpId="0" animBg="1"/>
      <p:bldP spid="56" grpId="0" animBg="1"/>
      <p:bldP spid="57" grpId="0" animBg="1"/>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52 Rectángulo"/>
          <p:cNvSpPr/>
          <p:nvPr/>
        </p:nvSpPr>
        <p:spPr>
          <a:xfrm>
            <a:off x="1584251" y="144066"/>
            <a:ext cx="8784976" cy="40011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s-ES" b="1" dirty="0">
                <a:latin typeface="Times New Roman" pitchFamily="18" charset="0"/>
                <a:cs typeface="Times New Roman" pitchFamily="18" charset="0"/>
              </a:rPr>
              <a:t>  A continuación se mostraran algunos ejemplos de transformadores de medida.</a:t>
            </a:r>
            <a:endParaRPr lang="es-VE" b="1" dirty="0">
              <a:latin typeface="Times New Roman" pitchFamily="18" charset="0"/>
              <a:cs typeface="Times New Roman" pitchFamily="18" charset="0"/>
            </a:endParaRPr>
          </a:p>
        </p:txBody>
      </p:sp>
      <p:sp>
        <p:nvSpPr>
          <p:cNvPr id="37898" name="Rectangle 10"/>
          <p:cNvSpPr>
            <a:spLocks noChangeArrowheads="1"/>
          </p:cNvSpPr>
          <p:nvPr/>
        </p:nvSpPr>
        <p:spPr bwMode="auto">
          <a:xfrm>
            <a:off x="216099" y="1152178"/>
            <a:ext cx="3528392"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ES_tradnl" sz="1800" b="1"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1-Transformadores de intensidad.</a:t>
            </a:r>
            <a:endParaRPr kumimoji="0" lang="es-ES_tradnl"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7899" name="Rectangle 11"/>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pic>
        <p:nvPicPr>
          <p:cNvPr id="56" name="55 Imagen"/>
          <p:cNvPicPr/>
          <p:nvPr/>
        </p:nvPicPr>
        <p:blipFill>
          <a:blip r:embed="rId2" cstate="print"/>
          <a:srcRect/>
          <a:stretch>
            <a:fillRect/>
          </a:stretch>
        </p:blipFill>
        <p:spPr bwMode="auto">
          <a:xfrm>
            <a:off x="576139" y="1728242"/>
            <a:ext cx="1368152" cy="1872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7" name="56 Imagen"/>
          <p:cNvPicPr/>
          <p:nvPr/>
        </p:nvPicPr>
        <p:blipFill>
          <a:blip r:embed="rId3" cstate="print"/>
          <a:srcRect/>
          <a:stretch>
            <a:fillRect/>
          </a:stretch>
        </p:blipFill>
        <p:spPr bwMode="auto">
          <a:xfrm>
            <a:off x="2232323" y="1728242"/>
            <a:ext cx="1322065" cy="1872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7901" name="Rectangle 13"/>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pic>
        <p:nvPicPr>
          <p:cNvPr id="59" name="58 Imagen"/>
          <p:cNvPicPr>
            <a:picLocks noChangeAspect="1"/>
          </p:cNvPicPr>
          <p:nvPr/>
        </p:nvPicPr>
        <p:blipFill>
          <a:blip r:embed="rId4" cstate="print"/>
          <a:srcRect/>
          <a:stretch>
            <a:fillRect/>
          </a:stretch>
        </p:blipFill>
        <p:spPr bwMode="auto">
          <a:xfrm>
            <a:off x="6048747" y="1296194"/>
            <a:ext cx="1245235" cy="2099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7903" name="Rectangle 15"/>
          <p:cNvSpPr>
            <a:spLocks noChangeArrowheads="1"/>
          </p:cNvSpPr>
          <p:nvPr/>
        </p:nvSpPr>
        <p:spPr bwMode="auto">
          <a:xfrm>
            <a:off x="5976739" y="792138"/>
            <a:ext cx="4068165"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2-Transformadores de tensión inductiva.</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62" name="61 Imagen"/>
          <p:cNvPicPr/>
          <p:nvPr/>
        </p:nvPicPr>
        <p:blipFill>
          <a:blip r:embed="rId5" cstate="print"/>
          <a:srcRect/>
          <a:stretch>
            <a:fillRect/>
          </a:stretch>
        </p:blipFill>
        <p:spPr bwMode="auto">
          <a:xfrm rot="5400000">
            <a:off x="8408704" y="1024469"/>
            <a:ext cx="1122680" cy="2962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4" name="63 Imagen"/>
          <p:cNvPicPr>
            <a:picLocks noChangeAspect="1"/>
          </p:cNvPicPr>
          <p:nvPr/>
        </p:nvPicPr>
        <p:blipFill>
          <a:blip r:embed="rId6" cstate="print"/>
          <a:srcRect/>
          <a:stretch>
            <a:fillRect/>
          </a:stretch>
        </p:blipFill>
        <p:spPr bwMode="auto">
          <a:xfrm>
            <a:off x="864171" y="4392538"/>
            <a:ext cx="1800200" cy="2592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7906" name="Rectangle 18"/>
          <p:cNvSpPr>
            <a:spLocks noChangeArrowheads="1"/>
          </p:cNvSpPr>
          <p:nvPr/>
        </p:nvSpPr>
        <p:spPr bwMode="auto">
          <a:xfrm>
            <a:off x="216099" y="3888482"/>
            <a:ext cx="3384376"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s-VE" sz="1800" b="1" i="1" dirty="0">
                <a:latin typeface="Times New Roman" pitchFamily="18" charset="0"/>
                <a:ea typeface="Calibri" pitchFamily="34" charset="0"/>
                <a:cs typeface="Times New Roman" pitchFamily="18" charset="0"/>
              </a:rPr>
              <a:t>3-</a:t>
            </a: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Transformador combinado.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7907" name="Rectangle 19"/>
          <p:cNvSpPr>
            <a:spLocks noChangeArrowheads="1"/>
          </p:cNvSpPr>
          <p:nvPr/>
        </p:nvSpPr>
        <p:spPr bwMode="auto">
          <a:xfrm>
            <a:off x="6192763" y="3744466"/>
            <a:ext cx="4145109"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4-Transformadores de tensión capacitiva:</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67" name="66 Imagen"/>
          <p:cNvPicPr/>
          <p:nvPr/>
        </p:nvPicPr>
        <p:blipFill>
          <a:blip r:embed="rId7" cstate="print"/>
          <a:srcRect/>
          <a:stretch>
            <a:fillRect/>
          </a:stretch>
        </p:blipFill>
        <p:spPr bwMode="auto">
          <a:xfrm>
            <a:off x="5688707" y="4248522"/>
            <a:ext cx="1224136" cy="252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8" name="67 Imagen"/>
          <p:cNvPicPr/>
          <p:nvPr/>
        </p:nvPicPr>
        <p:blipFill>
          <a:blip r:embed="rId8" cstate="print"/>
          <a:srcRect/>
          <a:stretch>
            <a:fillRect/>
          </a:stretch>
        </p:blipFill>
        <p:spPr bwMode="auto">
          <a:xfrm>
            <a:off x="7272883" y="4248522"/>
            <a:ext cx="811907" cy="252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9" name="68 Imagen"/>
          <p:cNvPicPr/>
          <p:nvPr/>
        </p:nvPicPr>
        <p:blipFill>
          <a:blip r:embed="rId9" cstate="print"/>
          <a:srcRect/>
          <a:stretch>
            <a:fillRect/>
          </a:stretch>
        </p:blipFill>
        <p:spPr bwMode="auto">
          <a:xfrm>
            <a:off x="8497019" y="4320530"/>
            <a:ext cx="1296144" cy="252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5" name="74 Imagen" descr="http://1.bp.blogspot.com/-4T-Y6dU6pWQ/U5juE7cLhKI/AAAAAAAAAS4/c58w_ThM8Ms/s1600/Logo%2BUPTJAA.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4091" y="0"/>
            <a:ext cx="1008112" cy="10082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6" name="75 Imagen" descr="http://venezuelaparatodos.files.wordpress.com/2007/02/escudo-venezuela-2006.JPG"/>
          <p:cNvPicPr>
            <a:picLocks noChangeAspect="1" noChangeArrowheads="1"/>
          </p:cNvPicPr>
          <p:nvPr/>
        </p:nvPicPr>
        <p:blipFill>
          <a:blip r:embed="rId11" cstate="print"/>
          <a:srcRect/>
          <a:stretch>
            <a:fillRect/>
          </a:stretch>
        </p:blipFill>
        <p:spPr bwMode="auto">
          <a:xfrm>
            <a:off x="3744491" y="5688682"/>
            <a:ext cx="1296144" cy="1296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7" name="Rectangle 1"/>
          <p:cNvSpPr>
            <a:spLocks noChangeArrowheads="1"/>
          </p:cNvSpPr>
          <p:nvPr/>
        </p:nvSpPr>
        <p:spPr bwMode="auto">
          <a:xfrm>
            <a:off x="1080195" y="1584226"/>
            <a:ext cx="2448422"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5-Bobinas de bloqueo.</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78" name="77 Imagen"/>
          <p:cNvPicPr/>
          <p:nvPr/>
        </p:nvPicPr>
        <p:blipFill>
          <a:blip r:embed="rId12" cstate="print"/>
          <a:srcRect/>
          <a:stretch>
            <a:fillRect/>
          </a:stretch>
        </p:blipFill>
        <p:spPr bwMode="auto">
          <a:xfrm>
            <a:off x="576139" y="2160290"/>
            <a:ext cx="3528392" cy="36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9" name="Rectangle 2"/>
          <p:cNvSpPr>
            <a:spLocks noChangeArrowheads="1"/>
          </p:cNvSpPr>
          <p:nvPr/>
        </p:nvSpPr>
        <p:spPr bwMode="auto">
          <a:xfrm>
            <a:off x="6912843" y="1656234"/>
            <a:ext cx="2376339"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7-Aislamiento +0seco.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80" name="79 Imagen"/>
          <p:cNvPicPr/>
          <p:nvPr/>
        </p:nvPicPr>
        <p:blipFill>
          <a:blip r:embed="rId13" cstate="print"/>
          <a:srcRect/>
          <a:stretch>
            <a:fillRect/>
          </a:stretch>
        </p:blipFill>
        <p:spPr bwMode="auto">
          <a:xfrm>
            <a:off x="5328667" y="2232298"/>
            <a:ext cx="2664296" cy="3312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1" name="80 Imagen"/>
          <p:cNvPicPr/>
          <p:nvPr/>
        </p:nvPicPr>
        <p:blipFill>
          <a:blip r:embed="rId14" cstate="print"/>
          <a:srcRect/>
          <a:stretch>
            <a:fillRect/>
          </a:stretch>
        </p:blipFill>
        <p:spPr bwMode="auto">
          <a:xfrm>
            <a:off x="8208987" y="2232298"/>
            <a:ext cx="2304256" cy="3312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 name="Imagen 1"/>
          <p:cNvPicPr>
            <a:picLocks noChangeAspect="1" noChangeArrowheads="1"/>
          </p:cNvPicPr>
          <p:nvPr/>
        </p:nvPicPr>
        <p:blipFill>
          <a:blip r:embed="rId15" cstate="print">
            <a:clrChange>
              <a:clrFrom>
                <a:srgbClr val="FDFDFD"/>
              </a:clrFrom>
              <a:clrTo>
                <a:srgbClr val="FDFDFD">
                  <a:alpha val="0"/>
                </a:srgbClr>
              </a:clrTo>
            </a:clrChange>
          </a:blip>
          <a:srcRect/>
          <a:stretch>
            <a:fillRect/>
          </a:stretch>
        </p:blipFill>
        <p:spPr bwMode="auto">
          <a:xfrm>
            <a:off x="6984851" y="6912918"/>
            <a:ext cx="3600475" cy="28798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898"/>
                                        </p:tgtEl>
                                        <p:attrNameLst>
                                          <p:attrName>style.visibility</p:attrName>
                                        </p:attrNameLst>
                                      </p:cBhvr>
                                      <p:to>
                                        <p:strVal val="visible"/>
                                      </p:to>
                                    </p:set>
                                    <p:animEffect transition="in" filter="fade">
                                      <p:cBhvr>
                                        <p:cTn id="7" dur="2000"/>
                                        <p:tgtEl>
                                          <p:spTgt spid="37898"/>
                                        </p:tgtEl>
                                      </p:cBhvr>
                                    </p:animEffect>
                                    <p:anim calcmode="lin" valueType="num">
                                      <p:cBhvr>
                                        <p:cTn id="8" dur="2000" fill="hold"/>
                                        <p:tgtEl>
                                          <p:spTgt spid="37898"/>
                                        </p:tgtEl>
                                        <p:attrNameLst>
                                          <p:attrName>ppt_x</p:attrName>
                                        </p:attrNameLst>
                                      </p:cBhvr>
                                      <p:tavLst>
                                        <p:tav tm="0">
                                          <p:val>
                                            <p:strVal val="#ppt_x"/>
                                          </p:val>
                                        </p:tav>
                                        <p:tav tm="100000">
                                          <p:val>
                                            <p:strVal val="#ppt_x"/>
                                          </p:val>
                                        </p:tav>
                                      </p:tavLst>
                                    </p:anim>
                                    <p:anim calcmode="lin" valueType="num">
                                      <p:cBhvr>
                                        <p:cTn id="9" dur="2000" fill="hold"/>
                                        <p:tgtEl>
                                          <p:spTgt spid="3789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2000"/>
                                        <p:tgtEl>
                                          <p:spTgt spid="56"/>
                                        </p:tgtEl>
                                      </p:cBhvr>
                                    </p:animEffect>
                                    <p:anim calcmode="lin" valueType="num">
                                      <p:cBhvr>
                                        <p:cTn id="13" dur="2000" fill="hold"/>
                                        <p:tgtEl>
                                          <p:spTgt spid="56"/>
                                        </p:tgtEl>
                                        <p:attrNameLst>
                                          <p:attrName>ppt_x</p:attrName>
                                        </p:attrNameLst>
                                      </p:cBhvr>
                                      <p:tavLst>
                                        <p:tav tm="0">
                                          <p:val>
                                            <p:strVal val="#ppt_x"/>
                                          </p:val>
                                        </p:tav>
                                        <p:tav tm="100000">
                                          <p:val>
                                            <p:strVal val="#ppt_x"/>
                                          </p:val>
                                        </p:tav>
                                      </p:tavLst>
                                    </p:anim>
                                    <p:anim calcmode="lin" valueType="num">
                                      <p:cBhvr>
                                        <p:cTn id="14" dur="2000" fill="hold"/>
                                        <p:tgtEl>
                                          <p:spTgt spid="5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2000"/>
                                        <p:tgtEl>
                                          <p:spTgt spid="57"/>
                                        </p:tgtEl>
                                      </p:cBhvr>
                                    </p:animEffect>
                                    <p:anim calcmode="lin" valueType="num">
                                      <p:cBhvr>
                                        <p:cTn id="18" dur="2000" fill="hold"/>
                                        <p:tgtEl>
                                          <p:spTgt spid="57"/>
                                        </p:tgtEl>
                                        <p:attrNameLst>
                                          <p:attrName>ppt_x</p:attrName>
                                        </p:attrNameLst>
                                      </p:cBhvr>
                                      <p:tavLst>
                                        <p:tav tm="0">
                                          <p:val>
                                            <p:strVal val="#ppt_x"/>
                                          </p:val>
                                        </p:tav>
                                        <p:tav tm="100000">
                                          <p:val>
                                            <p:strVal val="#ppt_x"/>
                                          </p:val>
                                        </p:tav>
                                      </p:tavLst>
                                    </p:anim>
                                    <p:anim calcmode="lin" valueType="num">
                                      <p:cBhvr>
                                        <p:cTn id="19" dur="2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2000"/>
                                        <p:tgtEl>
                                          <p:spTgt spid="59"/>
                                        </p:tgtEl>
                                      </p:cBhvr>
                                    </p:animEffect>
                                    <p:anim calcmode="lin" valueType="num">
                                      <p:cBhvr>
                                        <p:cTn id="25" dur="2000" fill="hold"/>
                                        <p:tgtEl>
                                          <p:spTgt spid="59"/>
                                        </p:tgtEl>
                                        <p:attrNameLst>
                                          <p:attrName>ppt_x</p:attrName>
                                        </p:attrNameLst>
                                      </p:cBhvr>
                                      <p:tavLst>
                                        <p:tav tm="0">
                                          <p:val>
                                            <p:strVal val="#ppt_x"/>
                                          </p:val>
                                        </p:tav>
                                        <p:tav tm="100000">
                                          <p:val>
                                            <p:strVal val="#ppt_x"/>
                                          </p:val>
                                        </p:tav>
                                      </p:tavLst>
                                    </p:anim>
                                    <p:anim calcmode="lin" valueType="num">
                                      <p:cBhvr>
                                        <p:cTn id="26" dur="2000" fill="hold"/>
                                        <p:tgtEl>
                                          <p:spTgt spid="5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7903"/>
                                        </p:tgtEl>
                                        <p:attrNameLst>
                                          <p:attrName>style.visibility</p:attrName>
                                        </p:attrNameLst>
                                      </p:cBhvr>
                                      <p:to>
                                        <p:strVal val="visible"/>
                                      </p:to>
                                    </p:set>
                                    <p:animEffect transition="in" filter="fade">
                                      <p:cBhvr>
                                        <p:cTn id="29" dur="2000"/>
                                        <p:tgtEl>
                                          <p:spTgt spid="37903"/>
                                        </p:tgtEl>
                                      </p:cBhvr>
                                    </p:animEffect>
                                    <p:anim calcmode="lin" valueType="num">
                                      <p:cBhvr>
                                        <p:cTn id="30" dur="2000" fill="hold"/>
                                        <p:tgtEl>
                                          <p:spTgt spid="37903"/>
                                        </p:tgtEl>
                                        <p:attrNameLst>
                                          <p:attrName>ppt_x</p:attrName>
                                        </p:attrNameLst>
                                      </p:cBhvr>
                                      <p:tavLst>
                                        <p:tav tm="0">
                                          <p:val>
                                            <p:strVal val="#ppt_x"/>
                                          </p:val>
                                        </p:tav>
                                        <p:tav tm="100000">
                                          <p:val>
                                            <p:strVal val="#ppt_x"/>
                                          </p:val>
                                        </p:tav>
                                      </p:tavLst>
                                    </p:anim>
                                    <p:anim calcmode="lin" valueType="num">
                                      <p:cBhvr>
                                        <p:cTn id="31" dur="2000" fill="hold"/>
                                        <p:tgtEl>
                                          <p:spTgt spid="3790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2000"/>
                                        <p:tgtEl>
                                          <p:spTgt spid="62"/>
                                        </p:tgtEl>
                                      </p:cBhvr>
                                    </p:animEffect>
                                    <p:anim calcmode="lin" valueType="num">
                                      <p:cBhvr>
                                        <p:cTn id="35" dur="2000" fill="hold"/>
                                        <p:tgtEl>
                                          <p:spTgt spid="62"/>
                                        </p:tgtEl>
                                        <p:attrNameLst>
                                          <p:attrName>ppt_x</p:attrName>
                                        </p:attrNameLst>
                                      </p:cBhvr>
                                      <p:tavLst>
                                        <p:tav tm="0">
                                          <p:val>
                                            <p:strVal val="#ppt_x"/>
                                          </p:val>
                                        </p:tav>
                                        <p:tav tm="100000">
                                          <p:val>
                                            <p:strVal val="#ppt_x"/>
                                          </p:val>
                                        </p:tav>
                                      </p:tavLst>
                                    </p:anim>
                                    <p:anim calcmode="lin" valueType="num">
                                      <p:cBhvr>
                                        <p:cTn id="36" dur="2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p:cTn id="41" dur="10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42" dur="10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43" dur="1000" accel="50000" fill="hold">
                                          <p:stCondLst>
                                            <p:cond delay="1000"/>
                                          </p:stCondLst>
                                        </p:cTn>
                                        <p:tgtEl>
                                          <p:spTgt spid="64"/>
                                        </p:tgtEl>
                                        <p:attrNameLst>
                                          <p:attrName>ppt_w</p:attrName>
                                        </p:attrNameLst>
                                      </p:cBhvr>
                                      <p:tavLst>
                                        <p:tav tm="0">
                                          <p:val>
                                            <p:strVal val="#ppt_w*.05"/>
                                          </p:val>
                                        </p:tav>
                                        <p:tav tm="100000">
                                          <p:val>
                                            <p:strVal val="#ppt_w"/>
                                          </p:val>
                                        </p:tav>
                                      </p:tavLst>
                                    </p:anim>
                                    <p:anim calcmode="lin" valueType="num">
                                      <p:cBhvr>
                                        <p:cTn id="44" dur="2000" fill="hold"/>
                                        <p:tgtEl>
                                          <p:spTgt spid="64"/>
                                        </p:tgtEl>
                                        <p:attrNameLst>
                                          <p:attrName>ppt_h</p:attrName>
                                        </p:attrNameLst>
                                      </p:cBhvr>
                                      <p:tavLst>
                                        <p:tav tm="0">
                                          <p:val>
                                            <p:strVal val="#ppt_h"/>
                                          </p:val>
                                        </p:tav>
                                        <p:tav tm="100000">
                                          <p:val>
                                            <p:strVal val="#ppt_h"/>
                                          </p:val>
                                        </p:tav>
                                      </p:tavLst>
                                    </p:anim>
                                    <p:anim calcmode="lin" valueType="num">
                                      <p:cBhvr>
                                        <p:cTn id="45" dur="10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46" dur="10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47" dur="1000" accel="50000" fill="hold">
                                          <p:stCondLst>
                                            <p:cond delay="1000"/>
                                          </p:stCondLst>
                                        </p:cTn>
                                        <p:tgtEl>
                                          <p:spTgt spid="64"/>
                                        </p:tgtEl>
                                        <p:attrNameLst>
                                          <p:attrName>ppt_y</p:attrName>
                                        </p:attrNameLst>
                                      </p:cBhvr>
                                      <p:tavLst>
                                        <p:tav tm="0">
                                          <p:val>
                                            <p:strVal val="#ppt_y+.1"/>
                                          </p:val>
                                        </p:tav>
                                        <p:tav tm="100000">
                                          <p:val>
                                            <p:strVal val="#ppt_y"/>
                                          </p:val>
                                        </p:tav>
                                      </p:tavLst>
                                    </p:anim>
                                    <p:animEffect transition="in" filter="fade">
                                      <p:cBhvr>
                                        <p:cTn id="48" dur="2000" decel="50000">
                                          <p:stCondLst>
                                            <p:cond delay="0"/>
                                          </p:stCondLst>
                                        </p:cTn>
                                        <p:tgtEl>
                                          <p:spTgt spid="64"/>
                                        </p:tgtEl>
                                      </p:cBhvr>
                                    </p:animEffect>
                                  </p:childTnLst>
                                </p:cTn>
                              </p:par>
                              <p:par>
                                <p:cTn id="49" presetID="25" presetClass="entr" presetSubtype="0" fill="hold" grpId="0" nodeType="withEffect">
                                  <p:stCondLst>
                                    <p:cond delay="0"/>
                                  </p:stCondLst>
                                  <p:childTnLst>
                                    <p:set>
                                      <p:cBhvr>
                                        <p:cTn id="50" dur="1" fill="hold">
                                          <p:stCondLst>
                                            <p:cond delay="0"/>
                                          </p:stCondLst>
                                        </p:cTn>
                                        <p:tgtEl>
                                          <p:spTgt spid="37906"/>
                                        </p:tgtEl>
                                        <p:attrNameLst>
                                          <p:attrName>style.visibility</p:attrName>
                                        </p:attrNameLst>
                                      </p:cBhvr>
                                      <p:to>
                                        <p:strVal val="visible"/>
                                      </p:to>
                                    </p:set>
                                    <p:anim calcmode="lin" valueType="num">
                                      <p:cBhvr>
                                        <p:cTn id="51" dur="1000" decel="50000" fill="hold">
                                          <p:stCondLst>
                                            <p:cond delay="0"/>
                                          </p:stCondLst>
                                        </p:cTn>
                                        <p:tgtEl>
                                          <p:spTgt spid="37906"/>
                                        </p:tgtEl>
                                        <p:attrNameLst>
                                          <p:attrName>style.rotation</p:attrName>
                                        </p:attrNameLst>
                                      </p:cBhvr>
                                      <p:tavLst>
                                        <p:tav tm="0">
                                          <p:val>
                                            <p:fltVal val="-90"/>
                                          </p:val>
                                        </p:tav>
                                        <p:tav tm="100000">
                                          <p:val>
                                            <p:fltVal val="0"/>
                                          </p:val>
                                        </p:tav>
                                      </p:tavLst>
                                    </p:anim>
                                    <p:anim calcmode="lin" valueType="num">
                                      <p:cBhvr>
                                        <p:cTn id="52" dur="1000" decel="50000" fill="hold">
                                          <p:stCondLst>
                                            <p:cond delay="0"/>
                                          </p:stCondLst>
                                        </p:cTn>
                                        <p:tgtEl>
                                          <p:spTgt spid="37906"/>
                                        </p:tgtEl>
                                        <p:attrNameLst>
                                          <p:attrName>ppt_w</p:attrName>
                                        </p:attrNameLst>
                                      </p:cBhvr>
                                      <p:tavLst>
                                        <p:tav tm="0">
                                          <p:val>
                                            <p:strVal val="#ppt_w"/>
                                          </p:val>
                                        </p:tav>
                                        <p:tav tm="100000">
                                          <p:val>
                                            <p:strVal val="#ppt_w*.05"/>
                                          </p:val>
                                        </p:tav>
                                      </p:tavLst>
                                    </p:anim>
                                    <p:anim calcmode="lin" valueType="num">
                                      <p:cBhvr>
                                        <p:cTn id="53" dur="1000" accel="50000" fill="hold">
                                          <p:stCondLst>
                                            <p:cond delay="1000"/>
                                          </p:stCondLst>
                                        </p:cTn>
                                        <p:tgtEl>
                                          <p:spTgt spid="37906"/>
                                        </p:tgtEl>
                                        <p:attrNameLst>
                                          <p:attrName>ppt_w</p:attrName>
                                        </p:attrNameLst>
                                      </p:cBhvr>
                                      <p:tavLst>
                                        <p:tav tm="0">
                                          <p:val>
                                            <p:strVal val="#ppt_w*.05"/>
                                          </p:val>
                                        </p:tav>
                                        <p:tav tm="100000">
                                          <p:val>
                                            <p:strVal val="#ppt_w"/>
                                          </p:val>
                                        </p:tav>
                                      </p:tavLst>
                                    </p:anim>
                                    <p:anim calcmode="lin" valueType="num">
                                      <p:cBhvr>
                                        <p:cTn id="54" dur="2000" fill="hold"/>
                                        <p:tgtEl>
                                          <p:spTgt spid="37906"/>
                                        </p:tgtEl>
                                        <p:attrNameLst>
                                          <p:attrName>ppt_h</p:attrName>
                                        </p:attrNameLst>
                                      </p:cBhvr>
                                      <p:tavLst>
                                        <p:tav tm="0">
                                          <p:val>
                                            <p:strVal val="#ppt_h"/>
                                          </p:val>
                                        </p:tav>
                                        <p:tav tm="100000">
                                          <p:val>
                                            <p:strVal val="#ppt_h"/>
                                          </p:val>
                                        </p:tav>
                                      </p:tavLst>
                                    </p:anim>
                                    <p:anim calcmode="lin" valueType="num">
                                      <p:cBhvr>
                                        <p:cTn id="55" dur="1000" decel="50000" fill="hold">
                                          <p:stCondLst>
                                            <p:cond delay="0"/>
                                          </p:stCondLst>
                                        </p:cTn>
                                        <p:tgtEl>
                                          <p:spTgt spid="37906"/>
                                        </p:tgtEl>
                                        <p:attrNameLst>
                                          <p:attrName>ppt_x</p:attrName>
                                        </p:attrNameLst>
                                      </p:cBhvr>
                                      <p:tavLst>
                                        <p:tav tm="0">
                                          <p:val>
                                            <p:strVal val="#ppt_x+.4"/>
                                          </p:val>
                                        </p:tav>
                                        <p:tav tm="100000">
                                          <p:val>
                                            <p:strVal val="#ppt_x"/>
                                          </p:val>
                                        </p:tav>
                                      </p:tavLst>
                                    </p:anim>
                                    <p:anim calcmode="lin" valueType="num">
                                      <p:cBhvr>
                                        <p:cTn id="56" dur="1000" decel="50000" fill="hold">
                                          <p:stCondLst>
                                            <p:cond delay="0"/>
                                          </p:stCondLst>
                                        </p:cTn>
                                        <p:tgtEl>
                                          <p:spTgt spid="37906"/>
                                        </p:tgtEl>
                                        <p:attrNameLst>
                                          <p:attrName>ppt_y</p:attrName>
                                        </p:attrNameLst>
                                      </p:cBhvr>
                                      <p:tavLst>
                                        <p:tav tm="0">
                                          <p:val>
                                            <p:strVal val="#ppt_y-.2"/>
                                          </p:val>
                                        </p:tav>
                                        <p:tav tm="100000">
                                          <p:val>
                                            <p:strVal val="#ppt_y+.1"/>
                                          </p:val>
                                        </p:tav>
                                      </p:tavLst>
                                    </p:anim>
                                    <p:anim calcmode="lin" valueType="num">
                                      <p:cBhvr>
                                        <p:cTn id="57" dur="1000" accel="50000" fill="hold">
                                          <p:stCondLst>
                                            <p:cond delay="1000"/>
                                          </p:stCondLst>
                                        </p:cTn>
                                        <p:tgtEl>
                                          <p:spTgt spid="37906"/>
                                        </p:tgtEl>
                                        <p:attrNameLst>
                                          <p:attrName>ppt_y</p:attrName>
                                        </p:attrNameLst>
                                      </p:cBhvr>
                                      <p:tavLst>
                                        <p:tav tm="0">
                                          <p:val>
                                            <p:strVal val="#ppt_y+.1"/>
                                          </p:val>
                                        </p:tav>
                                        <p:tav tm="100000">
                                          <p:val>
                                            <p:strVal val="#ppt_y"/>
                                          </p:val>
                                        </p:tav>
                                      </p:tavLst>
                                    </p:anim>
                                    <p:animEffect transition="in" filter="fade">
                                      <p:cBhvr>
                                        <p:cTn id="58" dur="2000" decel="50000">
                                          <p:stCondLst>
                                            <p:cond delay="0"/>
                                          </p:stCondLst>
                                        </p:cTn>
                                        <p:tgtEl>
                                          <p:spTgt spid="37906"/>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7907"/>
                                        </p:tgtEl>
                                        <p:attrNameLst>
                                          <p:attrName>style.visibility</p:attrName>
                                        </p:attrNameLst>
                                      </p:cBhvr>
                                      <p:to>
                                        <p:strVal val="visible"/>
                                      </p:to>
                                    </p:set>
                                    <p:animEffect transition="in" filter="fade">
                                      <p:cBhvr>
                                        <p:cTn id="63" dur="2000"/>
                                        <p:tgtEl>
                                          <p:spTgt spid="37907"/>
                                        </p:tgtEl>
                                      </p:cBhvr>
                                    </p:animEffect>
                                    <p:anim calcmode="lin" valueType="num">
                                      <p:cBhvr>
                                        <p:cTn id="64" dur="2000" fill="hold"/>
                                        <p:tgtEl>
                                          <p:spTgt spid="37907"/>
                                        </p:tgtEl>
                                        <p:attrNameLst>
                                          <p:attrName>ppt_x</p:attrName>
                                        </p:attrNameLst>
                                      </p:cBhvr>
                                      <p:tavLst>
                                        <p:tav tm="0">
                                          <p:val>
                                            <p:strVal val="#ppt_x"/>
                                          </p:val>
                                        </p:tav>
                                        <p:tav tm="100000">
                                          <p:val>
                                            <p:strVal val="#ppt_x"/>
                                          </p:val>
                                        </p:tav>
                                      </p:tavLst>
                                    </p:anim>
                                    <p:anim calcmode="lin" valueType="num">
                                      <p:cBhvr>
                                        <p:cTn id="65" dur="2000" fill="hold"/>
                                        <p:tgtEl>
                                          <p:spTgt spid="37907"/>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2000"/>
                                        <p:tgtEl>
                                          <p:spTgt spid="67"/>
                                        </p:tgtEl>
                                      </p:cBhvr>
                                    </p:animEffect>
                                    <p:anim calcmode="lin" valueType="num">
                                      <p:cBhvr>
                                        <p:cTn id="69" dur="2000" fill="hold"/>
                                        <p:tgtEl>
                                          <p:spTgt spid="67"/>
                                        </p:tgtEl>
                                        <p:attrNameLst>
                                          <p:attrName>ppt_x</p:attrName>
                                        </p:attrNameLst>
                                      </p:cBhvr>
                                      <p:tavLst>
                                        <p:tav tm="0">
                                          <p:val>
                                            <p:strVal val="#ppt_x"/>
                                          </p:val>
                                        </p:tav>
                                        <p:tav tm="100000">
                                          <p:val>
                                            <p:strVal val="#ppt_x"/>
                                          </p:val>
                                        </p:tav>
                                      </p:tavLst>
                                    </p:anim>
                                    <p:anim calcmode="lin" valueType="num">
                                      <p:cBhvr>
                                        <p:cTn id="70" dur="2000" fill="hold"/>
                                        <p:tgtEl>
                                          <p:spTgt spid="6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2000"/>
                                        <p:tgtEl>
                                          <p:spTgt spid="68"/>
                                        </p:tgtEl>
                                      </p:cBhvr>
                                    </p:animEffect>
                                    <p:anim calcmode="lin" valueType="num">
                                      <p:cBhvr>
                                        <p:cTn id="74" dur="2000" fill="hold"/>
                                        <p:tgtEl>
                                          <p:spTgt spid="68"/>
                                        </p:tgtEl>
                                        <p:attrNameLst>
                                          <p:attrName>ppt_x</p:attrName>
                                        </p:attrNameLst>
                                      </p:cBhvr>
                                      <p:tavLst>
                                        <p:tav tm="0">
                                          <p:val>
                                            <p:strVal val="#ppt_x"/>
                                          </p:val>
                                        </p:tav>
                                        <p:tav tm="100000">
                                          <p:val>
                                            <p:strVal val="#ppt_x"/>
                                          </p:val>
                                        </p:tav>
                                      </p:tavLst>
                                    </p:anim>
                                    <p:anim calcmode="lin" valueType="num">
                                      <p:cBhvr>
                                        <p:cTn id="75" dur="2000" fill="hold"/>
                                        <p:tgtEl>
                                          <p:spTgt spid="6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fade">
                                      <p:cBhvr>
                                        <p:cTn id="78" dur="2000"/>
                                        <p:tgtEl>
                                          <p:spTgt spid="69"/>
                                        </p:tgtEl>
                                      </p:cBhvr>
                                    </p:animEffect>
                                    <p:anim calcmode="lin" valueType="num">
                                      <p:cBhvr>
                                        <p:cTn id="79" dur="2000" fill="hold"/>
                                        <p:tgtEl>
                                          <p:spTgt spid="69"/>
                                        </p:tgtEl>
                                        <p:attrNameLst>
                                          <p:attrName>ppt_x</p:attrName>
                                        </p:attrNameLst>
                                      </p:cBhvr>
                                      <p:tavLst>
                                        <p:tav tm="0">
                                          <p:val>
                                            <p:strVal val="#ppt_x"/>
                                          </p:val>
                                        </p:tav>
                                        <p:tav tm="100000">
                                          <p:val>
                                            <p:strVal val="#ppt_x"/>
                                          </p:val>
                                        </p:tav>
                                      </p:tavLst>
                                    </p:anim>
                                    <p:anim calcmode="lin" valueType="num">
                                      <p:cBhvr>
                                        <p:cTn id="80" dur="2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8" presetClass="exit" presetSubtype="12" fill="hold" grpId="1" nodeType="clickEffect">
                                  <p:stCondLst>
                                    <p:cond delay="0"/>
                                  </p:stCondLst>
                                  <p:childTnLst>
                                    <p:animEffect transition="out" filter="strips(downLeft)">
                                      <p:cBhvr>
                                        <p:cTn id="84" dur="500"/>
                                        <p:tgtEl>
                                          <p:spTgt spid="37898"/>
                                        </p:tgtEl>
                                      </p:cBhvr>
                                    </p:animEffect>
                                    <p:set>
                                      <p:cBhvr>
                                        <p:cTn id="85" dur="1" fill="hold">
                                          <p:stCondLst>
                                            <p:cond delay="499"/>
                                          </p:stCondLst>
                                        </p:cTn>
                                        <p:tgtEl>
                                          <p:spTgt spid="37898"/>
                                        </p:tgtEl>
                                        <p:attrNameLst>
                                          <p:attrName>style.visibility</p:attrName>
                                        </p:attrNameLst>
                                      </p:cBhvr>
                                      <p:to>
                                        <p:strVal val="hidden"/>
                                      </p:to>
                                    </p:set>
                                  </p:childTnLst>
                                </p:cTn>
                              </p:par>
                              <p:par>
                                <p:cTn id="86" presetID="18" presetClass="exit" presetSubtype="12" fill="hold" nodeType="withEffect">
                                  <p:stCondLst>
                                    <p:cond delay="0"/>
                                  </p:stCondLst>
                                  <p:childTnLst>
                                    <p:animEffect transition="out" filter="strips(downLeft)">
                                      <p:cBhvr>
                                        <p:cTn id="87" dur="500"/>
                                        <p:tgtEl>
                                          <p:spTgt spid="56"/>
                                        </p:tgtEl>
                                      </p:cBhvr>
                                    </p:animEffect>
                                    <p:set>
                                      <p:cBhvr>
                                        <p:cTn id="88" dur="1" fill="hold">
                                          <p:stCondLst>
                                            <p:cond delay="499"/>
                                          </p:stCondLst>
                                        </p:cTn>
                                        <p:tgtEl>
                                          <p:spTgt spid="56"/>
                                        </p:tgtEl>
                                        <p:attrNameLst>
                                          <p:attrName>style.visibility</p:attrName>
                                        </p:attrNameLst>
                                      </p:cBhvr>
                                      <p:to>
                                        <p:strVal val="hidden"/>
                                      </p:to>
                                    </p:set>
                                  </p:childTnLst>
                                </p:cTn>
                              </p:par>
                              <p:par>
                                <p:cTn id="89" presetID="18" presetClass="exit" presetSubtype="12" fill="hold" nodeType="withEffect">
                                  <p:stCondLst>
                                    <p:cond delay="0"/>
                                  </p:stCondLst>
                                  <p:childTnLst>
                                    <p:animEffect transition="out" filter="strips(downLeft)">
                                      <p:cBhvr>
                                        <p:cTn id="90" dur="500"/>
                                        <p:tgtEl>
                                          <p:spTgt spid="57"/>
                                        </p:tgtEl>
                                      </p:cBhvr>
                                    </p:animEffect>
                                    <p:set>
                                      <p:cBhvr>
                                        <p:cTn id="91" dur="1" fill="hold">
                                          <p:stCondLst>
                                            <p:cond delay="499"/>
                                          </p:stCondLst>
                                        </p:cTn>
                                        <p:tgtEl>
                                          <p:spTgt spid="57"/>
                                        </p:tgtEl>
                                        <p:attrNameLst>
                                          <p:attrName>style.visibility</p:attrName>
                                        </p:attrNameLst>
                                      </p:cBhvr>
                                      <p:to>
                                        <p:strVal val="hidden"/>
                                      </p:to>
                                    </p:set>
                                  </p:childTnLst>
                                </p:cTn>
                              </p:par>
                              <p:par>
                                <p:cTn id="92" presetID="18" presetClass="exit" presetSubtype="12" fill="hold" nodeType="withEffect">
                                  <p:stCondLst>
                                    <p:cond delay="0"/>
                                  </p:stCondLst>
                                  <p:childTnLst>
                                    <p:animEffect transition="out" filter="strips(downLeft)">
                                      <p:cBhvr>
                                        <p:cTn id="93" dur="500"/>
                                        <p:tgtEl>
                                          <p:spTgt spid="59"/>
                                        </p:tgtEl>
                                      </p:cBhvr>
                                    </p:animEffect>
                                    <p:set>
                                      <p:cBhvr>
                                        <p:cTn id="94" dur="1" fill="hold">
                                          <p:stCondLst>
                                            <p:cond delay="499"/>
                                          </p:stCondLst>
                                        </p:cTn>
                                        <p:tgtEl>
                                          <p:spTgt spid="59"/>
                                        </p:tgtEl>
                                        <p:attrNameLst>
                                          <p:attrName>style.visibility</p:attrName>
                                        </p:attrNameLst>
                                      </p:cBhvr>
                                      <p:to>
                                        <p:strVal val="hidden"/>
                                      </p:to>
                                    </p:set>
                                  </p:childTnLst>
                                </p:cTn>
                              </p:par>
                              <p:par>
                                <p:cTn id="95" presetID="18" presetClass="exit" presetSubtype="12" fill="hold" grpId="1" nodeType="withEffect">
                                  <p:stCondLst>
                                    <p:cond delay="0"/>
                                  </p:stCondLst>
                                  <p:childTnLst>
                                    <p:animEffect transition="out" filter="strips(downLeft)">
                                      <p:cBhvr>
                                        <p:cTn id="96" dur="500"/>
                                        <p:tgtEl>
                                          <p:spTgt spid="37903"/>
                                        </p:tgtEl>
                                      </p:cBhvr>
                                    </p:animEffect>
                                    <p:set>
                                      <p:cBhvr>
                                        <p:cTn id="97" dur="1" fill="hold">
                                          <p:stCondLst>
                                            <p:cond delay="499"/>
                                          </p:stCondLst>
                                        </p:cTn>
                                        <p:tgtEl>
                                          <p:spTgt spid="37903"/>
                                        </p:tgtEl>
                                        <p:attrNameLst>
                                          <p:attrName>style.visibility</p:attrName>
                                        </p:attrNameLst>
                                      </p:cBhvr>
                                      <p:to>
                                        <p:strVal val="hidden"/>
                                      </p:to>
                                    </p:set>
                                  </p:childTnLst>
                                </p:cTn>
                              </p:par>
                              <p:par>
                                <p:cTn id="98" presetID="18" presetClass="exit" presetSubtype="12" fill="hold" nodeType="withEffect">
                                  <p:stCondLst>
                                    <p:cond delay="0"/>
                                  </p:stCondLst>
                                  <p:childTnLst>
                                    <p:animEffect transition="out" filter="strips(downLeft)">
                                      <p:cBhvr>
                                        <p:cTn id="99" dur="500"/>
                                        <p:tgtEl>
                                          <p:spTgt spid="62"/>
                                        </p:tgtEl>
                                      </p:cBhvr>
                                    </p:animEffect>
                                    <p:set>
                                      <p:cBhvr>
                                        <p:cTn id="100" dur="1" fill="hold">
                                          <p:stCondLst>
                                            <p:cond delay="499"/>
                                          </p:stCondLst>
                                        </p:cTn>
                                        <p:tgtEl>
                                          <p:spTgt spid="62"/>
                                        </p:tgtEl>
                                        <p:attrNameLst>
                                          <p:attrName>style.visibility</p:attrName>
                                        </p:attrNameLst>
                                      </p:cBhvr>
                                      <p:to>
                                        <p:strVal val="hidden"/>
                                      </p:to>
                                    </p:set>
                                  </p:childTnLst>
                                </p:cTn>
                              </p:par>
                              <p:par>
                                <p:cTn id="101" presetID="18" presetClass="exit" presetSubtype="12" fill="hold" nodeType="withEffect">
                                  <p:stCondLst>
                                    <p:cond delay="0"/>
                                  </p:stCondLst>
                                  <p:childTnLst>
                                    <p:animEffect transition="out" filter="strips(downLeft)">
                                      <p:cBhvr>
                                        <p:cTn id="102" dur="500"/>
                                        <p:tgtEl>
                                          <p:spTgt spid="64"/>
                                        </p:tgtEl>
                                      </p:cBhvr>
                                    </p:animEffect>
                                    <p:set>
                                      <p:cBhvr>
                                        <p:cTn id="103" dur="1" fill="hold">
                                          <p:stCondLst>
                                            <p:cond delay="499"/>
                                          </p:stCondLst>
                                        </p:cTn>
                                        <p:tgtEl>
                                          <p:spTgt spid="64"/>
                                        </p:tgtEl>
                                        <p:attrNameLst>
                                          <p:attrName>style.visibility</p:attrName>
                                        </p:attrNameLst>
                                      </p:cBhvr>
                                      <p:to>
                                        <p:strVal val="hidden"/>
                                      </p:to>
                                    </p:set>
                                  </p:childTnLst>
                                </p:cTn>
                              </p:par>
                              <p:par>
                                <p:cTn id="104" presetID="18" presetClass="exit" presetSubtype="12" fill="hold" grpId="1" nodeType="withEffect">
                                  <p:stCondLst>
                                    <p:cond delay="0"/>
                                  </p:stCondLst>
                                  <p:childTnLst>
                                    <p:animEffect transition="out" filter="strips(downLeft)">
                                      <p:cBhvr>
                                        <p:cTn id="105" dur="500"/>
                                        <p:tgtEl>
                                          <p:spTgt spid="37906"/>
                                        </p:tgtEl>
                                      </p:cBhvr>
                                    </p:animEffect>
                                    <p:set>
                                      <p:cBhvr>
                                        <p:cTn id="106" dur="1" fill="hold">
                                          <p:stCondLst>
                                            <p:cond delay="499"/>
                                          </p:stCondLst>
                                        </p:cTn>
                                        <p:tgtEl>
                                          <p:spTgt spid="37906"/>
                                        </p:tgtEl>
                                        <p:attrNameLst>
                                          <p:attrName>style.visibility</p:attrName>
                                        </p:attrNameLst>
                                      </p:cBhvr>
                                      <p:to>
                                        <p:strVal val="hidden"/>
                                      </p:to>
                                    </p:set>
                                  </p:childTnLst>
                                </p:cTn>
                              </p:par>
                              <p:par>
                                <p:cTn id="107" presetID="18" presetClass="exit" presetSubtype="12" fill="hold" grpId="1" nodeType="withEffect">
                                  <p:stCondLst>
                                    <p:cond delay="0"/>
                                  </p:stCondLst>
                                  <p:childTnLst>
                                    <p:animEffect transition="out" filter="strips(downLeft)">
                                      <p:cBhvr>
                                        <p:cTn id="108" dur="500"/>
                                        <p:tgtEl>
                                          <p:spTgt spid="37907"/>
                                        </p:tgtEl>
                                      </p:cBhvr>
                                    </p:animEffect>
                                    <p:set>
                                      <p:cBhvr>
                                        <p:cTn id="109" dur="1" fill="hold">
                                          <p:stCondLst>
                                            <p:cond delay="499"/>
                                          </p:stCondLst>
                                        </p:cTn>
                                        <p:tgtEl>
                                          <p:spTgt spid="37907"/>
                                        </p:tgtEl>
                                        <p:attrNameLst>
                                          <p:attrName>style.visibility</p:attrName>
                                        </p:attrNameLst>
                                      </p:cBhvr>
                                      <p:to>
                                        <p:strVal val="hidden"/>
                                      </p:to>
                                    </p:set>
                                  </p:childTnLst>
                                </p:cTn>
                              </p:par>
                              <p:par>
                                <p:cTn id="110" presetID="18" presetClass="exit" presetSubtype="12" fill="hold" nodeType="withEffect">
                                  <p:stCondLst>
                                    <p:cond delay="0"/>
                                  </p:stCondLst>
                                  <p:childTnLst>
                                    <p:animEffect transition="out" filter="strips(downLeft)">
                                      <p:cBhvr>
                                        <p:cTn id="111" dur="500"/>
                                        <p:tgtEl>
                                          <p:spTgt spid="67"/>
                                        </p:tgtEl>
                                      </p:cBhvr>
                                    </p:animEffect>
                                    <p:set>
                                      <p:cBhvr>
                                        <p:cTn id="112" dur="1" fill="hold">
                                          <p:stCondLst>
                                            <p:cond delay="499"/>
                                          </p:stCondLst>
                                        </p:cTn>
                                        <p:tgtEl>
                                          <p:spTgt spid="67"/>
                                        </p:tgtEl>
                                        <p:attrNameLst>
                                          <p:attrName>style.visibility</p:attrName>
                                        </p:attrNameLst>
                                      </p:cBhvr>
                                      <p:to>
                                        <p:strVal val="hidden"/>
                                      </p:to>
                                    </p:set>
                                  </p:childTnLst>
                                </p:cTn>
                              </p:par>
                              <p:par>
                                <p:cTn id="113" presetID="18" presetClass="exit" presetSubtype="12" fill="hold" nodeType="withEffect">
                                  <p:stCondLst>
                                    <p:cond delay="0"/>
                                  </p:stCondLst>
                                  <p:childTnLst>
                                    <p:animEffect transition="out" filter="strips(downLeft)">
                                      <p:cBhvr>
                                        <p:cTn id="114" dur="500"/>
                                        <p:tgtEl>
                                          <p:spTgt spid="68"/>
                                        </p:tgtEl>
                                      </p:cBhvr>
                                    </p:animEffect>
                                    <p:set>
                                      <p:cBhvr>
                                        <p:cTn id="115" dur="1" fill="hold">
                                          <p:stCondLst>
                                            <p:cond delay="499"/>
                                          </p:stCondLst>
                                        </p:cTn>
                                        <p:tgtEl>
                                          <p:spTgt spid="68"/>
                                        </p:tgtEl>
                                        <p:attrNameLst>
                                          <p:attrName>style.visibility</p:attrName>
                                        </p:attrNameLst>
                                      </p:cBhvr>
                                      <p:to>
                                        <p:strVal val="hidden"/>
                                      </p:to>
                                    </p:set>
                                  </p:childTnLst>
                                </p:cTn>
                              </p:par>
                              <p:par>
                                <p:cTn id="116" presetID="18" presetClass="exit" presetSubtype="12" fill="hold" nodeType="withEffect">
                                  <p:stCondLst>
                                    <p:cond delay="0"/>
                                  </p:stCondLst>
                                  <p:childTnLst>
                                    <p:animEffect transition="out" filter="strips(downLeft)">
                                      <p:cBhvr>
                                        <p:cTn id="117" dur="500"/>
                                        <p:tgtEl>
                                          <p:spTgt spid="69"/>
                                        </p:tgtEl>
                                      </p:cBhvr>
                                    </p:animEffect>
                                    <p:set>
                                      <p:cBhvr>
                                        <p:cTn id="118" dur="1" fill="hold">
                                          <p:stCondLst>
                                            <p:cond delay="499"/>
                                          </p:stCondLst>
                                        </p:cTn>
                                        <p:tgtEl>
                                          <p:spTgt spid="69"/>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52" presetClass="entr" presetSubtype="0" fill="hold" grpId="0" nodeType="clickEffect">
                                  <p:stCondLst>
                                    <p:cond delay="0"/>
                                  </p:stCondLst>
                                  <p:childTnLst>
                                    <p:set>
                                      <p:cBhvr>
                                        <p:cTn id="122" dur="1" fill="hold">
                                          <p:stCondLst>
                                            <p:cond delay="0"/>
                                          </p:stCondLst>
                                        </p:cTn>
                                        <p:tgtEl>
                                          <p:spTgt spid="77"/>
                                        </p:tgtEl>
                                        <p:attrNameLst>
                                          <p:attrName>style.visibility</p:attrName>
                                        </p:attrNameLst>
                                      </p:cBhvr>
                                      <p:to>
                                        <p:strVal val="visible"/>
                                      </p:to>
                                    </p:set>
                                    <p:animScale>
                                      <p:cBhvr>
                                        <p:cTn id="123" dur="2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4" dur="2000" decel="50000" fill="hold">
                                          <p:stCondLst>
                                            <p:cond delay="0"/>
                                          </p:stCondLst>
                                        </p:cTn>
                                        <p:tgtEl>
                                          <p:spTgt spid="77"/>
                                        </p:tgtEl>
                                        <p:attrNameLst>
                                          <p:attrName>ppt_x</p:attrName>
                                          <p:attrName>ppt_y</p:attrName>
                                        </p:attrNameLst>
                                      </p:cBhvr>
                                    </p:animMotion>
                                    <p:animEffect transition="in" filter="fade">
                                      <p:cBhvr>
                                        <p:cTn id="125" dur="2000"/>
                                        <p:tgtEl>
                                          <p:spTgt spid="77"/>
                                        </p:tgtEl>
                                      </p:cBhvr>
                                    </p:animEffect>
                                  </p:childTnLst>
                                </p:cTn>
                              </p:par>
                              <p:par>
                                <p:cTn id="126" presetID="52" presetClass="entr" presetSubtype="0" fill="hold" nodeType="withEffect">
                                  <p:stCondLst>
                                    <p:cond delay="0"/>
                                  </p:stCondLst>
                                  <p:childTnLst>
                                    <p:set>
                                      <p:cBhvr>
                                        <p:cTn id="127" dur="1" fill="hold">
                                          <p:stCondLst>
                                            <p:cond delay="0"/>
                                          </p:stCondLst>
                                        </p:cTn>
                                        <p:tgtEl>
                                          <p:spTgt spid="78"/>
                                        </p:tgtEl>
                                        <p:attrNameLst>
                                          <p:attrName>style.visibility</p:attrName>
                                        </p:attrNameLst>
                                      </p:cBhvr>
                                      <p:to>
                                        <p:strVal val="visible"/>
                                      </p:to>
                                    </p:set>
                                    <p:animScale>
                                      <p:cBhvr>
                                        <p:cTn id="128" dur="2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9" dur="2000" decel="50000" fill="hold">
                                          <p:stCondLst>
                                            <p:cond delay="0"/>
                                          </p:stCondLst>
                                        </p:cTn>
                                        <p:tgtEl>
                                          <p:spTgt spid="78"/>
                                        </p:tgtEl>
                                        <p:attrNameLst>
                                          <p:attrName>ppt_x</p:attrName>
                                          <p:attrName>ppt_y</p:attrName>
                                        </p:attrNameLst>
                                      </p:cBhvr>
                                    </p:animMotion>
                                    <p:animEffect transition="in" filter="fade">
                                      <p:cBhvr>
                                        <p:cTn id="130" dur="2000"/>
                                        <p:tgtEl>
                                          <p:spTgt spid="78"/>
                                        </p:tgtEl>
                                      </p:cBhvr>
                                    </p:animEffect>
                                  </p:childTnLst>
                                </p:cTn>
                              </p:par>
                              <p:par>
                                <p:cTn id="131" presetID="52" presetClass="entr" presetSubtype="0" fill="hold" nodeType="withEffect">
                                  <p:stCondLst>
                                    <p:cond delay="0"/>
                                  </p:stCondLst>
                                  <p:childTnLst>
                                    <p:set>
                                      <p:cBhvr>
                                        <p:cTn id="132" dur="1" fill="hold">
                                          <p:stCondLst>
                                            <p:cond delay="0"/>
                                          </p:stCondLst>
                                        </p:cTn>
                                        <p:tgtEl>
                                          <p:spTgt spid="79"/>
                                        </p:tgtEl>
                                        <p:attrNameLst>
                                          <p:attrName>style.visibility</p:attrName>
                                        </p:attrNameLst>
                                      </p:cBhvr>
                                      <p:to>
                                        <p:strVal val="visible"/>
                                      </p:to>
                                    </p:set>
                                    <p:animScale>
                                      <p:cBhvr>
                                        <p:cTn id="133" dur="2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4" dur="2000" decel="50000" fill="hold">
                                          <p:stCondLst>
                                            <p:cond delay="0"/>
                                          </p:stCondLst>
                                        </p:cTn>
                                        <p:tgtEl>
                                          <p:spTgt spid="79"/>
                                        </p:tgtEl>
                                        <p:attrNameLst>
                                          <p:attrName>ppt_x</p:attrName>
                                          <p:attrName>ppt_y</p:attrName>
                                        </p:attrNameLst>
                                      </p:cBhvr>
                                    </p:animMotion>
                                    <p:animEffect transition="in" filter="fade">
                                      <p:cBhvr>
                                        <p:cTn id="135" dur="2000"/>
                                        <p:tgtEl>
                                          <p:spTgt spid="79"/>
                                        </p:tgtEl>
                                      </p:cBhvr>
                                    </p:animEffect>
                                  </p:childTnLst>
                                </p:cTn>
                              </p:par>
                              <p:par>
                                <p:cTn id="136" presetID="52" presetClass="entr" presetSubtype="0" fill="hold" nodeType="withEffect">
                                  <p:stCondLst>
                                    <p:cond delay="0"/>
                                  </p:stCondLst>
                                  <p:childTnLst>
                                    <p:set>
                                      <p:cBhvr>
                                        <p:cTn id="137" dur="1" fill="hold">
                                          <p:stCondLst>
                                            <p:cond delay="0"/>
                                          </p:stCondLst>
                                        </p:cTn>
                                        <p:tgtEl>
                                          <p:spTgt spid="80"/>
                                        </p:tgtEl>
                                        <p:attrNameLst>
                                          <p:attrName>style.visibility</p:attrName>
                                        </p:attrNameLst>
                                      </p:cBhvr>
                                      <p:to>
                                        <p:strVal val="visible"/>
                                      </p:to>
                                    </p:set>
                                    <p:animScale>
                                      <p:cBhvr>
                                        <p:cTn id="138" dur="2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9" dur="2000" decel="50000" fill="hold">
                                          <p:stCondLst>
                                            <p:cond delay="0"/>
                                          </p:stCondLst>
                                        </p:cTn>
                                        <p:tgtEl>
                                          <p:spTgt spid="80"/>
                                        </p:tgtEl>
                                        <p:attrNameLst>
                                          <p:attrName>ppt_x</p:attrName>
                                          <p:attrName>ppt_y</p:attrName>
                                        </p:attrNameLst>
                                      </p:cBhvr>
                                    </p:animMotion>
                                    <p:animEffect transition="in" filter="fade">
                                      <p:cBhvr>
                                        <p:cTn id="140" dur="2000"/>
                                        <p:tgtEl>
                                          <p:spTgt spid="80"/>
                                        </p:tgtEl>
                                      </p:cBhvr>
                                    </p:animEffect>
                                  </p:childTnLst>
                                </p:cTn>
                              </p:par>
                              <p:par>
                                <p:cTn id="141" presetID="52" presetClass="entr" presetSubtype="0" fill="hold" nodeType="withEffect">
                                  <p:stCondLst>
                                    <p:cond delay="0"/>
                                  </p:stCondLst>
                                  <p:childTnLst>
                                    <p:set>
                                      <p:cBhvr>
                                        <p:cTn id="142" dur="1" fill="hold">
                                          <p:stCondLst>
                                            <p:cond delay="0"/>
                                          </p:stCondLst>
                                        </p:cTn>
                                        <p:tgtEl>
                                          <p:spTgt spid="81"/>
                                        </p:tgtEl>
                                        <p:attrNameLst>
                                          <p:attrName>style.visibility</p:attrName>
                                        </p:attrNameLst>
                                      </p:cBhvr>
                                      <p:to>
                                        <p:strVal val="visible"/>
                                      </p:to>
                                    </p:set>
                                    <p:animScale>
                                      <p:cBhvr>
                                        <p:cTn id="143" dur="20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4" dur="2000" decel="50000" fill="hold">
                                          <p:stCondLst>
                                            <p:cond delay="0"/>
                                          </p:stCondLst>
                                        </p:cTn>
                                        <p:tgtEl>
                                          <p:spTgt spid="81"/>
                                        </p:tgtEl>
                                        <p:attrNameLst>
                                          <p:attrName>ppt_x</p:attrName>
                                          <p:attrName>ppt_y</p:attrName>
                                        </p:attrNameLst>
                                      </p:cBhvr>
                                    </p:animMotion>
                                    <p:animEffect transition="in" filter="fade">
                                      <p:cBhvr>
                                        <p:cTn id="145" dur="2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8" grpId="0" animBg="1"/>
      <p:bldP spid="37898" grpId="1" animBg="1"/>
      <p:bldP spid="37903" grpId="0" animBg="1"/>
      <p:bldP spid="37903" grpId="1" animBg="1"/>
      <p:bldP spid="37906" grpId="0" animBg="1"/>
      <p:bldP spid="37906" grpId="1" animBg="1"/>
      <p:bldP spid="37907" grpId="0" animBg="1"/>
      <p:bldP spid="37907" grpId="1" animBg="1"/>
      <p:bldP spid="7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5" name="Rectangle 3"/>
          <p:cNvSpPr>
            <a:spLocks noChangeArrowheads="1"/>
          </p:cNvSpPr>
          <p:nvPr/>
        </p:nvSpPr>
        <p:spPr bwMode="auto">
          <a:xfrm>
            <a:off x="3816499" y="144066"/>
            <a:ext cx="3125727" cy="369332"/>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Trasformadores de corriente.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38916" name="Rectangle 4"/>
          <p:cNvSpPr>
            <a:spLocks noChangeArrowheads="1"/>
          </p:cNvSpPr>
          <p:nvPr/>
        </p:nvSpPr>
        <p:spPr bwMode="auto">
          <a:xfrm>
            <a:off x="288184" y="648122"/>
            <a:ext cx="10297068" cy="1477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Los transformadores de corriente se utilizan para tomar muestras de corriente de la línea y reducirla a un nivel seguro y medible, para las gamas normalizadas de instrumentos, aparatos de medida, u otros dispositivos de medida y control.</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Los valores nominales de los transformadores de corriente se definen como relaciones de corriente primaria a corriente secundaria.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1" name="10 Imagen"/>
          <p:cNvPicPr/>
          <p:nvPr/>
        </p:nvPicPr>
        <p:blipFill>
          <a:blip r:embed="rId2" cstate="print"/>
          <a:srcRect/>
          <a:stretch>
            <a:fillRect/>
          </a:stretch>
        </p:blipFill>
        <p:spPr bwMode="auto">
          <a:xfrm>
            <a:off x="2016299" y="2232298"/>
            <a:ext cx="6696744" cy="2431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8917" name="Rectangle 5"/>
          <p:cNvSpPr>
            <a:spLocks noChangeArrowheads="1"/>
          </p:cNvSpPr>
          <p:nvPr/>
        </p:nvSpPr>
        <p:spPr bwMode="auto">
          <a:xfrm>
            <a:off x="288182" y="4896594"/>
            <a:ext cx="10297069" cy="2031325"/>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Donde: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Yo: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admitancia de excitaci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ZL: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Impedancia de carga.</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Zeq</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Impedancia equivalente referida al secundario.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La inducci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normal m</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xima en el </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Fe</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es muy baja, para trabajar linealmente y producir p</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rdidas magn</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ticas despreciables (la corriente de excitaci</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 </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"Io"</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es muy peque</a:t>
            </a:r>
            <a:r>
              <a:rPr kumimoji="0" lang="es-VE" sz="1800" b="0" i="0" u="none" strike="noStrike" cap="none" normalizeH="0" baseline="0" dirty="0">
                <a:ln>
                  <a:noFill/>
                </a:ln>
                <a:solidFill>
                  <a:schemeClr val="tx1"/>
                </a:solidFill>
                <a:effectLst/>
                <a:latin typeface="Calibri"/>
                <a:ea typeface="Calibri" pitchFamily="34" charset="0"/>
                <a:cs typeface="Times New Roman" pitchFamily="18" charset="0"/>
              </a:rPr>
              <a:t>ñ</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 son valores Faso-Riales. </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13" name="12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107" y="2736354"/>
            <a:ext cx="1440160" cy="15842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13 Imagen" descr="http://venezuelaparatodos.files.wordpress.com/2007/02/escudo-venezuela-2006.JPG"/>
          <p:cNvPicPr>
            <a:picLocks noChangeAspect="1" noChangeArrowheads="1"/>
          </p:cNvPicPr>
          <p:nvPr/>
        </p:nvPicPr>
        <p:blipFill>
          <a:blip r:embed="rId4" cstate="print"/>
          <a:srcRect/>
          <a:stretch>
            <a:fillRect/>
          </a:stretch>
        </p:blipFill>
        <p:spPr bwMode="auto">
          <a:xfrm>
            <a:off x="9001075" y="2880370"/>
            <a:ext cx="1512168" cy="14401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7200876" y="0"/>
            <a:ext cx="3312368" cy="504056"/>
          </a:xfrm>
          <a:prstGeom prst="rect">
            <a:avLst/>
          </a:prstGeom>
          <a:noFill/>
          <a:ln w="9525">
            <a:noFill/>
            <a:miter lim="800000"/>
            <a:headEnd/>
            <a:tailEnd/>
          </a:ln>
        </p:spPr>
      </p:pic>
    </p:spTree>
  </p:cSld>
  <p:clrMapOvr>
    <a:masterClrMapping/>
  </p:clrMapOvr>
  <p:transition>
    <p:strips dir="rd"/>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88182" y="648122"/>
            <a:ext cx="10297069" cy="175432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s-VE" sz="1800" dirty="0">
                <a:latin typeface="Times New Roman" pitchFamily="18" charset="0"/>
                <a:cs typeface="Times New Roman" pitchFamily="18" charset="0"/>
              </a:rPr>
              <a:t>	Es un transformador devanado especialmente, con un primario de alta tensión y un secundario de baja tensión. </a:t>
            </a:r>
          </a:p>
          <a:p>
            <a:r>
              <a:rPr lang="es-VE" sz="1800" dirty="0">
                <a:latin typeface="Times New Roman" pitchFamily="18" charset="0"/>
                <a:cs typeface="Times New Roman" pitchFamily="18" charset="0"/>
              </a:rPr>
              <a:t>	Tiene una potencia nominal muy baja y su único objetivo es suministrar una muestra de tensión del sistema de potencia, para que se mida con instrumentos incorporados.</a:t>
            </a:r>
          </a:p>
          <a:p>
            <a:r>
              <a:rPr lang="es-VE" sz="1800" dirty="0">
                <a:latin typeface="Times New Roman" pitchFamily="18" charset="0"/>
                <a:cs typeface="Times New Roman" pitchFamily="18" charset="0"/>
              </a:rPr>
              <a:t>	Además, puesto que el objetivo principal es el muestreo de tensión, esté deberá ser particularmente preciso como para no distorsionar los valores verdaderos. </a:t>
            </a:r>
          </a:p>
        </p:txBody>
      </p:sp>
      <p:sp>
        <p:nvSpPr>
          <p:cNvPr id="3" name="2 Rectángulo"/>
          <p:cNvSpPr/>
          <p:nvPr/>
        </p:nvSpPr>
        <p:spPr>
          <a:xfrm>
            <a:off x="3744491" y="144066"/>
            <a:ext cx="3214854"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lvl="0" algn="just" defTabSz="914400" fontAlgn="base">
              <a:spcBef>
                <a:spcPct val="0"/>
              </a:spcBef>
              <a:spcAft>
                <a:spcPct val="0"/>
              </a:spcAft>
            </a:pPr>
            <a:r>
              <a:rPr lang="es-VE" sz="1800" b="1" dirty="0">
                <a:latin typeface="Times New Roman" pitchFamily="18" charset="0"/>
                <a:ea typeface="Calibri" pitchFamily="34" charset="0"/>
                <a:cs typeface="Times New Roman" pitchFamily="18" charset="0"/>
              </a:rPr>
              <a:t>Transformador</a:t>
            </a:r>
            <a:r>
              <a:rPr lang="es-VE" b="1" dirty="0">
                <a:latin typeface="Times New Roman" pitchFamily="18" charset="0"/>
                <a:ea typeface="Calibri" pitchFamily="34" charset="0"/>
                <a:cs typeface="Times New Roman" pitchFamily="18" charset="0"/>
              </a:rPr>
              <a:t> de potencial. </a:t>
            </a:r>
            <a:endParaRPr lang="es-VE" sz="800" dirty="0">
              <a:latin typeface="Arial" pitchFamily="34" charset="0"/>
              <a:cs typeface="Arial" pitchFamily="34" charset="0"/>
            </a:endParaRPr>
          </a:p>
        </p:txBody>
      </p:sp>
      <p:pic>
        <p:nvPicPr>
          <p:cNvPr id="4" name="3 Imagen"/>
          <p:cNvPicPr/>
          <p:nvPr/>
        </p:nvPicPr>
        <p:blipFill>
          <a:blip r:embed="rId2" cstate="print"/>
          <a:srcRect/>
          <a:stretch>
            <a:fillRect/>
          </a:stretch>
        </p:blipFill>
        <p:spPr bwMode="auto">
          <a:xfrm>
            <a:off x="1944291" y="2520330"/>
            <a:ext cx="6768752" cy="2592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9938" name="Rectangle 2"/>
          <p:cNvSpPr>
            <a:spLocks noChangeArrowheads="1"/>
          </p:cNvSpPr>
          <p:nvPr/>
        </p:nvSpPr>
        <p:spPr bwMode="auto">
          <a:xfrm>
            <a:off x="2088307" y="5345069"/>
            <a:ext cx="6408712" cy="175432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Donde: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Zeq2:</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Impedancia equivalente, referida al secundario.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s-VE" sz="18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ZL:</a:t>
            </a:r>
            <a:r>
              <a:rPr kumimoji="0" lang="es-VE" sz="18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Impedancia</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del instrumento (voltímetro, similar).</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V2:</a:t>
            </a: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Tensión secundaria que deberá ser fiel reflejo de la primaria.</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Y0 &gt; 0</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Siendo estos valores faso-riales.</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6" name="5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099" y="5688682"/>
            <a:ext cx="1584176" cy="1368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4" cstate="print"/>
          <a:srcRect/>
          <a:stretch>
            <a:fillRect/>
          </a:stretch>
        </p:blipFill>
        <p:spPr bwMode="auto">
          <a:xfrm>
            <a:off x="9073083" y="5616674"/>
            <a:ext cx="1440160"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7200876" y="0"/>
            <a:ext cx="3384376" cy="504056"/>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864171" y="144066"/>
            <a:ext cx="8980344" cy="369332"/>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Transformadores de Potencial Tipos VOY-20 y VOY-20G 34.5 KV, 200 KV BIL, Exterior:</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2 Imagen"/>
          <p:cNvPicPr/>
          <p:nvPr/>
        </p:nvPicPr>
        <p:blipFill>
          <a:blip r:embed="rId2" cstate="print"/>
          <a:srcRect/>
          <a:stretch>
            <a:fillRect/>
          </a:stretch>
        </p:blipFill>
        <p:spPr bwMode="auto">
          <a:xfrm>
            <a:off x="2160315" y="720130"/>
            <a:ext cx="6408712" cy="42484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962" name="Rectangle 2"/>
          <p:cNvSpPr>
            <a:spLocks noChangeArrowheads="1"/>
          </p:cNvSpPr>
          <p:nvPr/>
        </p:nvSpPr>
        <p:spPr bwMode="auto">
          <a:xfrm>
            <a:off x="3816499" y="5184626"/>
            <a:ext cx="3096344" cy="1477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Caracter</a:t>
            </a:r>
            <a:r>
              <a:rPr kumimoji="0" lang="es-VE" sz="1800" b="1" i="0" u="none" strike="noStrike" cap="none" normalizeH="0" baseline="0" dirty="0">
                <a:ln>
                  <a:noFill/>
                </a:ln>
                <a:solidFill>
                  <a:srgbClr val="0D0D0D"/>
                </a:solidFill>
                <a:effectLst/>
                <a:latin typeface="Calibri"/>
                <a:ea typeface="Calibri" pitchFamily="34" charset="0"/>
                <a:cs typeface="Times New Roman" pitchFamily="18" charset="0"/>
              </a:rPr>
              <a:t>í</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sticas del Producto:</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34.5 </a:t>
            </a:r>
            <a:r>
              <a:rPr kumimoji="0" lang="es-VE" sz="18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kV</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uso exterior.</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200 </a:t>
            </a:r>
            <a:r>
              <a:rPr kumimoji="0" lang="es-VE" sz="18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kV</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BIL.</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60 </a:t>
            </a:r>
            <a:r>
              <a:rPr kumimoji="0" lang="es-VE" sz="18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Hertz</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Voltios Primario 14400-34500</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pic>
        <p:nvPicPr>
          <p:cNvPr id="6" name="5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107" y="5328642"/>
            <a:ext cx="1872208" cy="16562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4" cstate="print"/>
          <a:srcRect/>
          <a:stretch>
            <a:fillRect/>
          </a:stretch>
        </p:blipFill>
        <p:spPr bwMode="auto">
          <a:xfrm>
            <a:off x="8929067" y="5328642"/>
            <a:ext cx="1584176"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5544691" y="6696844"/>
            <a:ext cx="3384376" cy="504056"/>
          </a:xfrm>
          <a:prstGeom prst="rect">
            <a:avLst/>
          </a:prstGeom>
          <a:noFill/>
          <a:ln w="9525">
            <a:noFill/>
            <a:miter lim="800000"/>
            <a:headEnd/>
            <a:tailEnd/>
          </a:ln>
        </p:spPr>
      </p:pic>
    </p:spTree>
  </p:cSld>
  <p:clrMapOvr>
    <a:masterClrMapping/>
  </p:clrMapOvr>
  <p:transition>
    <p:checke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2448347" y="720130"/>
            <a:ext cx="6120680" cy="4464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1985" name="Rectangle 1"/>
          <p:cNvSpPr>
            <a:spLocks noChangeArrowheads="1"/>
          </p:cNvSpPr>
          <p:nvPr/>
        </p:nvSpPr>
        <p:spPr bwMode="auto">
          <a:xfrm>
            <a:off x="1872283" y="144066"/>
            <a:ext cx="7488832" cy="369332"/>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Transformador de Corriente Tipo KOR-20 34.5 KV, 200 KV BIL, Exterior</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1986" name="Rectangle 2"/>
          <p:cNvSpPr>
            <a:spLocks noChangeArrowheads="1"/>
          </p:cNvSpPr>
          <p:nvPr/>
        </p:nvSpPr>
        <p:spPr bwMode="auto">
          <a:xfrm>
            <a:off x="4392563" y="5328642"/>
            <a:ext cx="2160240" cy="132343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6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Características del Producto:</a:t>
            </a:r>
            <a:endParaRPr kumimoji="0" lang="es-VE"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34.5 </a:t>
            </a:r>
            <a:r>
              <a:rPr kumimoji="0" lang="es-VE" sz="16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kV</a:t>
            </a:r>
            <a:r>
              <a:rPr kumimoji="0" lang="es-VE"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Exterior</a:t>
            </a:r>
            <a:endParaRPr kumimoji="0" lang="es-VE"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200 </a:t>
            </a:r>
            <a:r>
              <a:rPr kumimoji="0" lang="es-VE" sz="16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kV</a:t>
            </a:r>
            <a:r>
              <a:rPr kumimoji="0" lang="es-VE"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BIL</a:t>
            </a:r>
            <a:endParaRPr kumimoji="0" lang="es-VE"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VE"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60 </a:t>
            </a:r>
            <a:r>
              <a:rPr kumimoji="0" lang="es-VE" sz="16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Hertz</a:t>
            </a:r>
            <a:endParaRPr kumimoji="0" lang="es-VE" sz="16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5" name="4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107" y="5328642"/>
            <a:ext cx="1872208" cy="16562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5 Imagen" descr="http://venezuelaparatodos.files.wordpress.com/2007/02/escudo-venezuela-2006.JPG"/>
          <p:cNvPicPr>
            <a:picLocks noChangeAspect="1" noChangeArrowheads="1"/>
          </p:cNvPicPr>
          <p:nvPr/>
        </p:nvPicPr>
        <p:blipFill>
          <a:blip r:embed="rId4" cstate="print"/>
          <a:srcRect/>
          <a:stretch>
            <a:fillRect/>
          </a:stretch>
        </p:blipFill>
        <p:spPr bwMode="auto">
          <a:xfrm>
            <a:off x="8929067" y="5328642"/>
            <a:ext cx="1584176"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5616699" y="6696844"/>
            <a:ext cx="3384376" cy="504056"/>
          </a:xfrm>
          <a:prstGeom prst="rect">
            <a:avLst/>
          </a:prstGeom>
          <a:noFill/>
          <a:ln w="9525">
            <a:noFill/>
            <a:miter lim="800000"/>
            <a:headEnd/>
            <a:tailEnd/>
          </a:ln>
        </p:spPr>
      </p:pic>
    </p:spTree>
  </p:cSld>
  <p:clrMapOvr>
    <a:masterClrMapping/>
  </p:clrMapOvr>
  <p:transition>
    <p:blinds/>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3 Imagen"/>
          <p:cNvPicPr/>
          <p:nvPr/>
        </p:nvPicPr>
        <p:blipFill>
          <a:blip r:embed="rId2" cstate="print"/>
          <a:srcRect/>
          <a:stretch>
            <a:fillRect/>
          </a:stretch>
        </p:blipFill>
        <p:spPr bwMode="auto">
          <a:xfrm>
            <a:off x="1656259" y="1224186"/>
            <a:ext cx="7632848" cy="5472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3012" name="Rectangle 4"/>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s-VE" sz="1800" b="0" i="0" u="none" strike="noStrike" cap="none" normalizeH="0" baseline="0">
              <a:ln>
                <a:noFill/>
              </a:ln>
              <a:solidFill>
                <a:schemeClr val="tx1"/>
              </a:solidFill>
              <a:effectLst/>
              <a:latin typeface="Arial" pitchFamily="34" charset="0"/>
              <a:cs typeface="Arial" pitchFamily="34" charset="0"/>
            </a:endParaRPr>
          </a:p>
        </p:txBody>
      </p:sp>
      <p:sp>
        <p:nvSpPr>
          <p:cNvPr id="43013" name="Rectangle 5"/>
          <p:cNvSpPr>
            <a:spLocks noChangeArrowheads="1"/>
          </p:cNvSpPr>
          <p:nvPr/>
        </p:nvSpPr>
        <p:spPr bwMode="auto">
          <a:xfrm>
            <a:off x="2808387" y="432098"/>
            <a:ext cx="5616624" cy="53860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br>
              <a:rPr kumimoji="0" lang="es-VE"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b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Protecciones primarias de transformadores de 34,5 KV.</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8" name="7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091" y="216074"/>
            <a:ext cx="1368152" cy="12241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http://venezuelaparatodos.files.wordpress.com/2007/02/escudo-venezuela-2006.JPG"/>
          <p:cNvPicPr>
            <a:picLocks noChangeAspect="1" noChangeArrowheads="1"/>
          </p:cNvPicPr>
          <p:nvPr/>
        </p:nvPicPr>
        <p:blipFill>
          <a:blip r:embed="rId4" cstate="print"/>
          <a:srcRect/>
          <a:stretch>
            <a:fillRect/>
          </a:stretch>
        </p:blipFill>
        <p:spPr bwMode="auto">
          <a:xfrm>
            <a:off x="9433124" y="0"/>
            <a:ext cx="1224136" cy="14402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6048747" y="6840810"/>
            <a:ext cx="3384376" cy="360090"/>
          </a:xfrm>
          <a:prstGeom prst="rect">
            <a:avLst/>
          </a:prstGeom>
          <a:noFill/>
          <a:ln w="9525">
            <a:noFill/>
            <a:miter lim="800000"/>
            <a:headEnd/>
            <a:tailEnd/>
          </a:ln>
        </p:spPr>
      </p:pic>
      <p:pic>
        <p:nvPicPr>
          <p:cNvPr id="11" name="10 Imagen"/>
          <p:cNvPicPr/>
          <p:nvPr/>
        </p:nvPicPr>
        <p:blipFill>
          <a:blip r:embed="rId6" cstate="print"/>
          <a:srcRect/>
          <a:stretch>
            <a:fillRect/>
          </a:stretch>
        </p:blipFill>
        <p:spPr bwMode="auto">
          <a:xfrm>
            <a:off x="2376339" y="792138"/>
            <a:ext cx="6408712" cy="5760639"/>
          </a:xfrm>
          <a:prstGeom prst="rect">
            <a:avLst/>
          </a:prstGeom>
          <a:ln>
            <a:noFill/>
          </a:ln>
          <a:effectLst>
            <a:outerShdw blurRad="292100" dist="139700" dir="2700000" algn="tl" rotWithShape="0">
              <a:srgbClr val="333333">
                <a:alpha val="65000"/>
              </a:srgbClr>
            </a:outerShdw>
          </a:effectLst>
        </p:spPr>
      </p:pic>
      <p:sp>
        <p:nvSpPr>
          <p:cNvPr id="12" name="Rectangle 1"/>
          <p:cNvSpPr>
            <a:spLocks noChangeArrowheads="1"/>
          </p:cNvSpPr>
          <p:nvPr/>
        </p:nvSpPr>
        <p:spPr bwMode="auto">
          <a:xfrm>
            <a:off x="4176539" y="360090"/>
            <a:ext cx="2901179"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Transformador de 34,5 /13,8</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1500"/>
                                        <p:tgtEl>
                                          <p:spTgt spid="4"/>
                                        </p:tgtEl>
                                      </p:cBhvr>
                                    </p:animEffect>
                                    <p:set>
                                      <p:cBhvr>
                                        <p:cTn id="7" dur="1" fill="hold">
                                          <p:stCondLst>
                                            <p:cond delay="1499"/>
                                          </p:stCondLst>
                                        </p:cTn>
                                        <p:tgtEl>
                                          <p:spTgt spid="4"/>
                                        </p:tgtEl>
                                        <p:attrNameLst>
                                          <p:attrName>style.visibility</p:attrName>
                                        </p:attrNameLst>
                                      </p:cBhvr>
                                      <p:to>
                                        <p:strVal val="hidden"/>
                                      </p:to>
                                    </p:set>
                                  </p:childTnLst>
                                </p:cTn>
                              </p:par>
                              <p:par>
                                <p:cTn id="8" presetID="18" presetClass="exit" presetSubtype="12" fill="hold" grpId="0" nodeType="withEffect">
                                  <p:stCondLst>
                                    <p:cond delay="0"/>
                                  </p:stCondLst>
                                  <p:childTnLst>
                                    <p:animEffect transition="out" filter="strips(downLeft)">
                                      <p:cBhvr>
                                        <p:cTn id="9" dur="1500"/>
                                        <p:tgtEl>
                                          <p:spTgt spid="43013"/>
                                        </p:tgtEl>
                                      </p:cBhvr>
                                    </p:animEffect>
                                    <p:set>
                                      <p:cBhvr>
                                        <p:cTn id="10" dur="1" fill="hold">
                                          <p:stCondLst>
                                            <p:cond delay="1499"/>
                                          </p:stCondLst>
                                        </p:cTn>
                                        <p:tgtEl>
                                          <p:spTgt spid="430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500" fill="hold"/>
                                        <p:tgtEl>
                                          <p:spTgt spid="11"/>
                                        </p:tgtEl>
                                        <p:attrNameLst>
                                          <p:attrName>ppt_w</p:attrName>
                                        </p:attrNameLst>
                                      </p:cBhvr>
                                      <p:tavLst>
                                        <p:tav tm="0">
                                          <p:val>
                                            <p:fltVal val="0"/>
                                          </p:val>
                                        </p:tav>
                                        <p:tav tm="100000">
                                          <p:val>
                                            <p:strVal val="#ppt_w"/>
                                          </p:val>
                                        </p:tav>
                                      </p:tavLst>
                                    </p:anim>
                                    <p:anim calcmode="lin" valueType="num">
                                      <p:cBhvr>
                                        <p:cTn id="16" dur="1500" fill="hold"/>
                                        <p:tgtEl>
                                          <p:spTgt spid="11"/>
                                        </p:tgtEl>
                                        <p:attrNameLst>
                                          <p:attrName>ppt_h</p:attrName>
                                        </p:attrNameLst>
                                      </p:cBhvr>
                                      <p:tavLst>
                                        <p:tav tm="0">
                                          <p:val>
                                            <p:fltVal val="0"/>
                                          </p:val>
                                        </p:tav>
                                        <p:tav tm="100000">
                                          <p:val>
                                            <p:strVal val="#ppt_h"/>
                                          </p:val>
                                        </p:tav>
                                      </p:tavLst>
                                    </p:anim>
                                    <p:anim calcmode="lin" valueType="num">
                                      <p:cBhvr>
                                        <p:cTn id="17" dur="1500" fill="hold"/>
                                        <p:tgtEl>
                                          <p:spTgt spid="11"/>
                                        </p:tgtEl>
                                        <p:attrNameLst>
                                          <p:attrName>style.rotation</p:attrName>
                                        </p:attrNameLst>
                                      </p:cBhvr>
                                      <p:tavLst>
                                        <p:tav tm="0">
                                          <p:val>
                                            <p:fltVal val="360"/>
                                          </p:val>
                                        </p:tav>
                                        <p:tav tm="100000">
                                          <p:val>
                                            <p:fltVal val="0"/>
                                          </p:val>
                                        </p:tav>
                                      </p:tavLst>
                                    </p:anim>
                                    <p:animEffect transition="in" filter="fade">
                                      <p:cBhvr>
                                        <p:cTn id="18" dur="1500"/>
                                        <p:tgtEl>
                                          <p:spTgt spid="11"/>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500" fill="hold"/>
                                        <p:tgtEl>
                                          <p:spTgt spid="12"/>
                                        </p:tgtEl>
                                        <p:attrNameLst>
                                          <p:attrName>ppt_w</p:attrName>
                                        </p:attrNameLst>
                                      </p:cBhvr>
                                      <p:tavLst>
                                        <p:tav tm="0">
                                          <p:val>
                                            <p:fltVal val="0"/>
                                          </p:val>
                                        </p:tav>
                                        <p:tav tm="100000">
                                          <p:val>
                                            <p:strVal val="#ppt_w"/>
                                          </p:val>
                                        </p:tav>
                                      </p:tavLst>
                                    </p:anim>
                                    <p:anim calcmode="lin" valueType="num">
                                      <p:cBhvr>
                                        <p:cTn id="22" dur="1500" fill="hold"/>
                                        <p:tgtEl>
                                          <p:spTgt spid="12"/>
                                        </p:tgtEl>
                                        <p:attrNameLst>
                                          <p:attrName>ppt_h</p:attrName>
                                        </p:attrNameLst>
                                      </p:cBhvr>
                                      <p:tavLst>
                                        <p:tav tm="0">
                                          <p:val>
                                            <p:fltVal val="0"/>
                                          </p:val>
                                        </p:tav>
                                        <p:tav tm="100000">
                                          <p:val>
                                            <p:strVal val="#ppt_h"/>
                                          </p:val>
                                        </p:tav>
                                      </p:tavLst>
                                    </p:anim>
                                    <p:anim calcmode="lin" valueType="num">
                                      <p:cBhvr>
                                        <p:cTn id="23" dur="1500" fill="hold"/>
                                        <p:tgtEl>
                                          <p:spTgt spid="12"/>
                                        </p:tgtEl>
                                        <p:attrNameLst>
                                          <p:attrName>style.rotation</p:attrName>
                                        </p:attrNameLst>
                                      </p:cBhvr>
                                      <p:tavLst>
                                        <p:tav tm="0">
                                          <p:val>
                                            <p:fltVal val="360"/>
                                          </p:val>
                                        </p:tav>
                                        <p:tav tm="100000">
                                          <p:val>
                                            <p:fltVal val="0"/>
                                          </p:val>
                                        </p:tav>
                                      </p:tavLst>
                                    </p:anim>
                                    <p:animEffect transition="in" filter="fade">
                                      <p:cBhvr>
                                        <p:cTn id="24"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Rectángulo"/>
          <p:cNvSpPr/>
          <p:nvPr/>
        </p:nvSpPr>
        <p:spPr>
          <a:xfrm>
            <a:off x="216100" y="792138"/>
            <a:ext cx="5904656"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b="1" dirty="0">
                <a:latin typeface="Times New Roman" pitchFamily="18" charset="0"/>
                <a:cs typeface="Times New Roman" pitchFamily="18" charset="0"/>
              </a:rPr>
              <a:t>Tipos de fallas y sus causas en líneas de distribución.</a:t>
            </a:r>
            <a:endParaRPr lang="es-VE" dirty="0">
              <a:latin typeface="Times New Roman" pitchFamily="18" charset="0"/>
              <a:cs typeface="Times New Roman" pitchFamily="18" charset="0"/>
            </a:endParaRPr>
          </a:p>
        </p:txBody>
      </p:sp>
      <p:sp>
        <p:nvSpPr>
          <p:cNvPr id="44034" name="Rectangle 2"/>
          <p:cNvSpPr>
            <a:spLocks noChangeArrowheads="1"/>
          </p:cNvSpPr>
          <p:nvPr/>
        </p:nvSpPr>
        <p:spPr bwMode="auto">
          <a:xfrm>
            <a:off x="216099" y="144066"/>
            <a:ext cx="1823128"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s-VE" b="1" dirty="0">
                <a:solidFill>
                  <a:srgbClr val="0D0D0D"/>
                </a:solidFill>
                <a:latin typeface="Times New Roman" pitchFamily="18" charset="0"/>
                <a:ea typeface="Calibri" pitchFamily="34" charset="0"/>
                <a:cs typeface="Times New Roman" pitchFamily="18" charset="0"/>
              </a:rPr>
              <a:t>T</a:t>
            </a:r>
            <a:r>
              <a:rPr kumimoji="0" lang="es-VE"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ipos de fallas.</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4035" name="Rectangle 3"/>
          <p:cNvSpPr>
            <a:spLocks noChangeArrowheads="1"/>
          </p:cNvSpPr>
          <p:nvPr/>
        </p:nvSpPr>
        <p:spPr bwMode="auto">
          <a:xfrm>
            <a:off x="144091" y="1424821"/>
            <a:ext cx="10369302" cy="1785104"/>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Desde el punto de vista de su duración, las fallas sobre redes de distribución aérea pueden ser de naturaleza permanente o temporal.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Una falla permanente se define como una condición anormal que persiste, indiferentemente de la velocidad de operaciones de los dispositivos de protección de sobre corriente o del número de veces que estos realicen sus operaciones de apertura y reconexión del circuito durante la falla.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lvl="0" algn="just" defTabSz="914400" eaLnBrk="0" fontAlgn="base" hangingPunct="0">
              <a:spcBef>
                <a:spcPct val="0"/>
              </a:spcBef>
              <a:spcAft>
                <a:spcPct val="0"/>
              </a:spcAf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Podríamos</a:t>
            </a:r>
            <a:r>
              <a:rPr kumimoji="0" lang="es-VE" sz="1800" b="0" i="0" u="none" strike="noStrike" cap="none" normalizeH="0" dirty="0">
                <a:ln>
                  <a:noFill/>
                </a:ln>
                <a:solidFill>
                  <a:srgbClr val="000000"/>
                </a:solidFill>
                <a:effectLst/>
                <a:latin typeface="Times New Roman" pitchFamily="18" charset="0"/>
                <a:ea typeface="Calibri" pitchFamily="34" charset="0"/>
                <a:cs typeface="Times New Roman" pitchFamily="18" charset="0"/>
              </a:rPr>
              <a:t> decir que las causas </a:t>
            </a:r>
            <a:r>
              <a:rPr lang="es-VE" sz="1800" dirty="0">
                <a:latin typeface="Times New Roman" pitchFamily="18" charset="0"/>
                <a:cs typeface="Times New Roman" pitchFamily="18" charset="0"/>
              </a:rPr>
              <a:t>típicas de las fallas permanentes son</a:t>
            </a:r>
            <a:r>
              <a:rPr kumimoji="0" lang="es-VE" sz="1800" b="0" i="0" u="none" strike="noStrike" cap="none" normalizeH="0" dirty="0">
                <a:ln>
                  <a:noFill/>
                </a:ln>
                <a:solidFill>
                  <a:srgbClr val="000000"/>
                </a:solidFill>
                <a:effectLst/>
                <a:latin typeface="Times New Roman" pitchFamily="18" charset="0"/>
                <a:ea typeface="Calibri" pitchFamily="34" charset="0"/>
                <a:cs typeface="Times New Roman" pitchFamily="18" charset="0"/>
              </a:rPr>
              <a:t> las siguientes</a:t>
            </a: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4036" name="Rectangle 4"/>
          <p:cNvSpPr>
            <a:spLocks noChangeArrowheads="1"/>
          </p:cNvSpPr>
          <p:nvPr/>
        </p:nvSpPr>
        <p:spPr bwMode="auto">
          <a:xfrm>
            <a:off x="4426099" y="4320530"/>
            <a:ext cx="2018501"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s-VE" sz="1800" b="1" i="1"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Daños de equipos. </a:t>
            </a:r>
            <a:endParaRPr kumimoji="0" lang="es-VE"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8" name="7 Rectángulo"/>
          <p:cNvSpPr/>
          <p:nvPr/>
        </p:nvSpPr>
        <p:spPr>
          <a:xfrm>
            <a:off x="3240435" y="3312418"/>
            <a:ext cx="4293163"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fontAlgn="base">
              <a:spcBef>
                <a:spcPct val="0"/>
              </a:spcBef>
              <a:spcAft>
                <a:spcPct val="0"/>
              </a:spcAft>
            </a:pPr>
            <a:r>
              <a:rPr lang="es-VE" b="1" i="1" dirty="0">
                <a:solidFill>
                  <a:srgbClr val="000000"/>
                </a:solidFill>
                <a:latin typeface="Times New Roman" pitchFamily="18" charset="0"/>
                <a:ea typeface="Calibri" pitchFamily="34" charset="0"/>
                <a:cs typeface="Times New Roman" pitchFamily="18" charset="0"/>
              </a:rPr>
              <a:t>Rotura de conductores o de aisladores. </a:t>
            </a:r>
            <a:endParaRPr lang="es-VE" sz="800" b="1" i="1" dirty="0">
              <a:latin typeface="Times New Roman" pitchFamily="18" charset="0"/>
              <a:cs typeface="Times New Roman" pitchFamily="18" charset="0"/>
            </a:endParaRPr>
          </a:p>
        </p:txBody>
      </p:sp>
      <p:sp>
        <p:nvSpPr>
          <p:cNvPr id="9" name="8 Rectángulo"/>
          <p:cNvSpPr/>
          <p:nvPr/>
        </p:nvSpPr>
        <p:spPr>
          <a:xfrm>
            <a:off x="3740261" y="3816474"/>
            <a:ext cx="3214534"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eaLnBrk="0" fontAlgn="base" hangingPunct="0">
              <a:spcBef>
                <a:spcPct val="0"/>
              </a:spcBef>
              <a:spcAft>
                <a:spcPct val="0"/>
              </a:spcAft>
            </a:pPr>
            <a:r>
              <a:rPr lang="es-VE" b="1" i="1" dirty="0">
                <a:solidFill>
                  <a:srgbClr val="000000"/>
                </a:solidFill>
                <a:latin typeface="Calibri"/>
                <a:ea typeface="Calibri" pitchFamily="34" charset="0"/>
                <a:cs typeface="Times New Roman" pitchFamily="18" charset="0"/>
              </a:rPr>
              <a:t>Á</a:t>
            </a:r>
            <a:r>
              <a:rPr lang="es-VE" b="1" i="1" dirty="0">
                <a:solidFill>
                  <a:srgbClr val="000000"/>
                </a:solidFill>
                <a:latin typeface="Times New Roman" pitchFamily="18" charset="0"/>
                <a:ea typeface="Calibri" pitchFamily="34" charset="0"/>
                <a:cs typeface="Times New Roman" pitchFamily="18" charset="0"/>
              </a:rPr>
              <a:t>rboles ca</a:t>
            </a:r>
            <a:r>
              <a:rPr lang="es-VE" b="1" i="1" dirty="0">
                <a:solidFill>
                  <a:srgbClr val="000000"/>
                </a:solidFill>
                <a:latin typeface="Calibri"/>
                <a:ea typeface="Calibri" pitchFamily="34" charset="0"/>
                <a:cs typeface="Times New Roman" pitchFamily="18" charset="0"/>
              </a:rPr>
              <a:t>í</a:t>
            </a:r>
            <a:r>
              <a:rPr lang="es-VE" b="1" i="1" dirty="0">
                <a:solidFill>
                  <a:srgbClr val="000000"/>
                </a:solidFill>
                <a:latin typeface="Times New Roman" pitchFamily="18" charset="0"/>
                <a:ea typeface="Calibri" pitchFamily="34" charset="0"/>
                <a:cs typeface="Times New Roman" pitchFamily="18" charset="0"/>
              </a:rPr>
              <a:t>dos sobre l</a:t>
            </a:r>
            <a:r>
              <a:rPr lang="es-VE" b="1" i="1" dirty="0">
                <a:solidFill>
                  <a:srgbClr val="000000"/>
                </a:solidFill>
                <a:latin typeface="Calibri"/>
                <a:ea typeface="Calibri" pitchFamily="34" charset="0"/>
                <a:cs typeface="Times New Roman" pitchFamily="18" charset="0"/>
              </a:rPr>
              <a:t>í</a:t>
            </a:r>
            <a:r>
              <a:rPr lang="es-VE" b="1" i="1" dirty="0">
                <a:solidFill>
                  <a:srgbClr val="000000"/>
                </a:solidFill>
                <a:latin typeface="Times New Roman" pitchFamily="18" charset="0"/>
                <a:ea typeface="Calibri" pitchFamily="34" charset="0"/>
                <a:cs typeface="Times New Roman" pitchFamily="18" charset="0"/>
              </a:rPr>
              <a:t>neas</a:t>
            </a:r>
            <a:r>
              <a:rPr lang="es-VE" dirty="0">
                <a:solidFill>
                  <a:srgbClr val="000000"/>
                </a:solidFill>
                <a:latin typeface="Times New Roman" pitchFamily="18" charset="0"/>
                <a:ea typeface="Calibri" pitchFamily="34" charset="0"/>
                <a:cs typeface="Times New Roman" pitchFamily="18" charset="0"/>
              </a:rPr>
              <a:t>. </a:t>
            </a:r>
            <a:endParaRPr lang="es-VE" sz="800" dirty="0">
              <a:latin typeface="Arial" pitchFamily="34" charset="0"/>
              <a:cs typeface="Arial" pitchFamily="34" charset="0"/>
            </a:endParaRPr>
          </a:p>
        </p:txBody>
      </p:sp>
      <p:sp>
        <p:nvSpPr>
          <p:cNvPr id="44037" name="Rectangle 5"/>
          <p:cNvSpPr>
            <a:spLocks noChangeArrowheads="1"/>
          </p:cNvSpPr>
          <p:nvPr/>
        </p:nvSpPr>
        <p:spPr bwMode="auto">
          <a:xfrm>
            <a:off x="216099" y="4824586"/>
            <a:ext cx="4248472"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Las causas típicas de fallas temporales son:</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4038" name="Rectangle 6"/>
          <p:cNvSpPr>
            <a:spLocks noChangeArrowheads="1"/>
          </p:cNvSpPr>
          <p:nvPr/>
        </p:nvSpPr>
        <p:spPr bwMode="auto">
          <a:xfrm>
            <a:off x="3096419" y="5457269"/>
            <a:ext cx="5688632"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1"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Ramas de árboles que tocan las líneas energizadas. </a:t>
            </a:r>
            <a:endParaRPr kumimoji="0" lang="es-VE"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4039" name="Rectangle 7"/>
          <p:cNvSpPr>
            <a:spLocks noChangeArrowheads="1"/>
          </p:cNvSpPr>
          <p:nvPr/>
        </p:nvSpPr>
        <p:spPr bwMode="auto">
          <a:xfrm>
            <a:off x="4392563" y="6033333"/>
            <a:ext cx="2952328"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1"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Arqueo de los aisladores. </a:t>
            </a:r>
            <a:endParaRPr kumimoji="0" lang="es-VE"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4" name="13 Rectángulo"/>
          <p:cNvSpPr/>
          <p:nvPr/>
        </p:nvSpPr>
        <p:spPr>
          <a:xfrm>
            <a:off x="3240435" y="6552778"/>
            <a:ext cx="5214889"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i="1" dirty="0">
                <a:solidFill>
                  <a:srgbClr val="000000"/>
                </a:solidFill>
                <a:latin typeface="Times New Roman" pitchFamily="18" charset="0"/>
                <a:ea typeface="Calibri" pitchFamily="34" charset="0"/>
                <a:cs typeface="Times New Roman" pitchFamily="18" charset="0"/>
              </a:rPr>
              <a:t>Conductores que se tocan, batidos por el viento.</a:t>
            </a:r>
            <a:endParaRPr lang="es-VE" b="1" i="1" dirty="0">
              <a:latin typeface="Times New Roman" pitchFamily="18" charset="0"/>
              <a:cs typeface="Times New Roman" pitchFamily="18" charset="0"/>
            </a:endParaRPr>
          </a:p>
        </p:txBody>
      </p:sp>
      <p:pic>
        <p:nvPicPr>
          <p:cNvPr id="15" name="14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91" y="3240410"/>
            <a:ext cx="1440160" cy="14401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http://venezuelaparatodos.files.wordpress.com/2007/02/escudo-venezuela-2006.JPG"/>
          <p:cNvPicPr>
            <a:picLocks noChangeAspect="1" noChangeArrowheads="1"/>
          </p:cNvPicPr>
          <p:nvPr/>
        </p:nvPicPr>
        <p:blipFill>
          <a:blip r:embed="rId3" cstate="print"/>
          <a:srcRect/>
          <a:stretch>
            <a:fillRect/>
          </a:stretch>
        </p:blipFill>
        <p:spPr bwMode="auto">
          <a:xfrm>
            <a:off x="9001075" y="3456434"/>
            <a:ext cx="1368152" cy="14402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7"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696819" y="216074"/>
            <a:ext cx="3816424" cy="504056"/>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144091" y="216074"/>
            <a:ext cx="10441236" cy="646331"/>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Los tipos de fallas que pueden ocurrir en un sistema de distribución aérea desde el punto de vista del número de conductores involucrados son: </a:t>
            </a:r>
            <a:endParaRPr kumimoji="0" lang="es-VE" sz="1800" b="1"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 name="3 Rectángulo"/>
          <p:cNvSpPr/>
          <p:nvPr/>
        </p:nvSpPr>
        <p:spPr>
          <a:xfrm>
            <a:off x="4032523" y="2088282"/>
            <a:ext cx="2419252"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fontAlgn="base">
              <a:spcBef>
                <a:spcPct val="0"/>
              </a:spcBef>
              <a:spcAft>
                <a:spcPct val="0"/>
              </a:spcAft>
            </a:pPr>
            <a:r>
              <a:rPr lang="es-VE" b="1" i="1" dirty="0">
                <a:solidFill>
                  <a:srgbClr val="000000"/>
                </a:solidFill>
                <a:latin typeface="Times New Roman" pitchFamily="18" charset="0"/>
                <a:ea typeface="Calibri" pitchFamily="34" charset="0"/>
                <a:cs typeface="Times New Roman" pitchFamily="18" charset="0"/>
              </a:rPr>
              <a:t>De una fase a tierra. </a:t>
            </a:r>
            <a:endParaRPr lang="es-VE" sz="800" b="1" i="1" dirty="0">
              <a:latin typeface="Arial" pitchFamily="34" charset="0"/>
              <a:cs typeface="Arial" pitchFamily="34" charset="0"/>
            </a:endParaRPr>
          </a:p>
        </p:txBody>
      </p:sp>
      <p:sp>
        <p:nvSpPr>
          <p:cNvPr id="5" name="4 Rectángulo"/>
          <p:cNvSpPr/>
          <p:nvPr/>
        </p:nvSpPr>
        <p:spPr>
          <a:xfrm>
            <a:off x="3960515" y="1512218"/>
            <a:ext cx="2478564"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eaLnBrk="0" fontAlgn="base" hangingPunct="0">
              <a:spcBef>
                <a:spcPct val="0"/>
              </a:spcBef>
              <a:spcAft>
                <a:spcPct val="0"/>
              </a:spcAft>
            </a:pPr>
            <a:r>
              <a:rPr lang="es-VE" b="1" i="1" dirty="0">
                <a:solidFill>
                  <a:srgbClr val="000000"/>
                </a:solidFill>
                <a:latin typeface="Times New Roman" pitchFamily="18" charset="0"/>
                <a:ea typeface="Calibri" pitchFamily="34" charset="0"/>
                <a:cs typeface="Times New Roman" pitchFamily="18" charset="0"/>
              </a:rPr>
              <a:t>De dos fases a tierra. </a:t>
            </a:r>
            <a:endParaRPr lang="es-VE" sz="800" b="1" i="1" dirty="0">
              <a:latin typeface="Arial" pitchFamily="34" charset="0"/>
              <a:cs typeface="Arial" pitchFamily="34" charset="0"/>
            </a:endParaRPr>
          </a:p>
        </p:txBody>
      </p:sp>
      <p:sp>
        <p:nvSpPr>
          <p:cNvPr id="6" name="5 Rectángulo"/>
          <p:cNvSpPr/>
          <p:nvPr/>
        </p:nvSpPr>
        <p:spPr>
          <a:xfrm>
            <a:off x="3672483" y="1008162"/>
            <a:ext cx="2935419"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eaLnBrk="0" fontAlgn="base" hangingPunct="0">
              <a:spcBef>
                <a:spcPct val="0"/>
              </a:spcBef>
              <a:spcAft>
                <a:spcPct val="0"/>
              </a:spcAft>
            </a:pPr>
            <a:r>
              <a:rPr lang="es-VE" b="1" i="1" dirty="0">
                <a:solidFill>
                  <a:srgbClr val="000000"/>
                </a:solidFill>
                <a:latin typeface="Times New Roman" pitchFamily="18" charset="0"/>
                <a:ea typeface="Calibri" pitchFamily="34" charset="0"/>
                <a:cs typeface="Times New Roman" pitchFamily="18" charset="0"/>
              </a:rPr>
              <a:t>De dos fases en contacto. </a:t>
            </a:r>
            <a:endParaRPr lang="es-VE" b="1" i="1" dirty="0">
              <a:latin typeface="Times New Roman" pitchFamily="18" charset="0"/>
              <a:cs typeface="Times New Roman" pitchFamily="18" charset="0"/>
            </a:endParaRPr>
          </a:p>
        </p:txBody>
      </p:sp>
      <p:sp>
        <p:nvSpPr>
          <p:cNvPr id="7" name="6 Rectángulo"/>
          <p:cNvSpPr/>
          <p:nvPr/>
        </p:nvSpPr>
        <p:spPr>
          <a:xfrm>
            <a:off x="4608587" y="2592338"/>
            <a:ext cx="1377300"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eaLnBrk="0" fontAlgn="base" hangingPunct="0">
              <a:spcBef>
                <a:spcPct val="0"/>
              </a:spcBef>
              <a:spcAft>
                <a:spcPct val="0"/>
              </a:spcAft>
            </a:pPr>
            <a:r>
              <a:rPr lang="es-VE" b="1" i="1" dirty="0">
                <a:solidFill>
                  <a:srgbClr val="000000"/>
                </a:solidFill>
                <a:latin typeface="Times New Roman" pitchFamily="18" charset="0"/>
                <a:ea typeface="Calibri" pitchFamily="34" charset="0"/>
                <a:cs typeface="Times New Roman" pitchFamily="18" charset="0"/>
              </a:rPr>
              <a:t>Trif</a:t>
            </a:r>
            <a:r>
              <a:rPr lang="es-VE" b="1" i="1" dirty="0">
                <a:solidFill>
                  <a:srgbClr val="000000"/>
                </a:solidFill>
                <a:latin typeface="Calibri"/>
                <a:ea typeface="Calibri" pitchFamily="34" charset="0"/>
                <a:cs typeface="Times New Roman" pitchFamily="18" charset="0"/>
              </a:rPr>
              <a:t>á</a:t>
            </a:r>
            <a:r>
              <a:rPr lang="es-VE" b="1" i="1" dirty="0">
                <a:solidFill>
                  <a:srgbClr val="000000"/>
                </a:solidFill>
                <a:latin typeface="Times New Roman" pitchFamily="18" charset="0"/>
                <a:ea typeface="Calibri" pitchFamily="34" charset="0"/>
                <a:cs typeface="Times New Roman" pitchFamily="18" charset="0"/>
              </a:rPr>
              <a:t>sicas. </a:t>
            </a:r>
            <a:endParaRPr lang="es-VE" sz="3600" b="1" i="1" dirty="0">
              <a:latin typeface="Arial" pitchFamily="34" charset="0"/>
              <a:cs typeface="Arial" pitchFamily="34" charset="0"/>
            </a:endParaRPr>
          </a:p>
        </p:txBody>
      </p:sp>
      <p:sp>
        <p:nvSpPr>
          <p:cNvPr id="9" name="8 Rectángulo"/>
          <p:cNvSpPr/>
          <p:nvPr/>
        </p:nvSpPr>
        <p:spPr>
          <a:xfrm>
            <a:off x="216099" y="3096394"/>
            <a:ext cx="10441160" cy="1015663"/>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lvl="0" indent="450850" defTabSz="914400" fontAlgn="base">
              <a:spcBef>
                <a:spcPct val="0"/>
              </a:spcBef>
              <a:spcAft>
                <a:spcPct val="0"/>
              </a:spcAft>
            </a:pPr>
            <a:r>
              <a:rPr lang="es-VE" dirty="0">
                <a:solidFill>
                  <a:srgbClr val="000000"/>
                </a:solidFill>
                <a:latin typeface="Times New Roman" pitchFamily="18" charset="0"/>
                <a:ea typeface="Calibri" pitchFamily="34" charset="0"/>
                <a:cs typeface="Times New Roman" pitchFamily="18" charset="0"/>
              </a:rPr>
              <a:t>Datos estadísticos muestran que las fallas de línea a tierra ocupan un lugar preponderante. </a:t>
            </a:r>
            <a:endParaRPr lang="es-VE" dirty="0">
              <a:latin typeface="Times New Roman" pitchFamily="18" charset="0"/>
              <a:cs typeface="Times New Roman" pitchFamily="18" charset="0"/>
            </a:endParaRPr>
          </a:p>
          <a:p>
            <a:pPr lvl="0" indent="450850" defTabSz="914400" eaLnBrk="0" fontAlgn="base" hangingPunct="0">
              <a:spcBef>
                <a:spcPct val="0"/>
              </a:spcBef>
              <a:spcAft>
                <a:spcPct val="0"/>
              </a:spcAft>
            </a:pPr>
            <a:r>
              <a:rPr lang="es-VE" dirty="0">
                <a:solidFill>
                  <a:srgbClr val="000000"/>
                </a:solidFill>
                <a:latin typeface="Times New Roman" pitchFamily="18" charset="0"/>
                <a:ea typeface="Calibri" pitchFamily="34" charset="0"/>
                <a:cs typeface="Times New Roman" pitchFamily="18" charset="0"/>
              </a:rPr>
              <a:t>A continuación se presenta un cuadro comparativo del porcentaje de ocurrencia de los diferentes tipos de fallas. </a:t>
            </a:r>
            <a:endParaRPr lang="es-VE" dirty="0">
              <a:latin typeface="Times New Roman" pitchFamily="18" charset="0"/>
              <a:cs typeface="Times New Roman" pitchFamily="18" charset="0"/>
            </a:endParaRPr>
          </a:p>
        </p:txBody>
      </p:sp>
      <p:sp>
        <p:nvSpPr>
          <p:cNvPr id="11" name="10 Rectángulo"/>
          <p:cNvSpPr/>
          <p:nvPr/>
        </p:nvSpPr>
        <p:spPr>
          <a:xfrm>
            <a:off x="4032523" y="4320530"/>
            <a:ext cx="2295821"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i="1" dirty="0">
                <a:latin typeface="Times New Roman" pitchFamily="18" charset="0"/>
                <a:cs typeface="Times New Roman" pitchFamily="18" charset="0"/>
              </a:rPr>
              <a:t>Falla trifásica: 5  %</a:t>
            </a:r>
            <a:endParaRPr lang="es-VE" i="1" dirty="0">
              <a:latin typeface="Times New Roman" pitchFamily="18" charset="0"/>
              <a:cs typeface="Times New Roman" pitchFamily="18" charset="0"/>
            </a:endParaRPr>
          </a:p>
        </p:txBody>
      </p:sp>
      <p:sp>
        <p:nvSpPr>
          <p:cNvPr id="12" name="11 Rectángulo"/>
          <p:cNvSpPr/>
          <p:nvPr/>
        </p:nvSpPr>
        <p:spPr>
          <a:xfrm>
            <a:off x="3744491" y="4896594"/>
            <a:ext cx="2808782"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i="1" dirty="0">
                <a:latin typeface="Times New Roman" pitchFamily="18" charset="0"/>
                <a:cs typeface="Times New Roman" pitchFamily="18" charset="0"/>
              </a:rPr>
              <a:t>Dos líneas a tierra: 10 %</a:t>
            </a:r>
            <a:endParaRPr lang="es-VE" i="1" dirty="0">
              <a:latin typeface="Times New Roman" pitchFamily="18" charset="0"/>
              <a:cs typeface="Times New Roman" pitchFamily="18" charset="0"/>
            </a:endParaRPr>
          </a:p>
        </p:txBody>
      </p:sp>
      <p:sp>
        <p:nvSpPr>
          <p:cNvPr id="13" name="12 Rectángulo"/>
          <p:cNvSpPr/>
          <p:nvPr/>
        </p:nvSpPr>
        <p:spPr>
          <a:xfrm>
            <a:off x="3456459" y="5400650"/>
            <a:ext cx="3348994"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i="1" dirty="0">
                <a:latin typeface="Times New Roman" pitchFamily="18" charset="0"/>
                <a:cs typeface="Times New Roman" pitchFamily="18" charset="0"/>
              </a:rPr>
              <a:t>Fallas de líneas a líneas:15 %</a:t>
            </a:r>
          </a:p>
        </p:txBody>
      </p:sp>
      <p:pic>
        <p:nvPicPr>
          <p:cNvPr id="14" name="13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107" y="5184626"/>
            <a:ext cx="1656184" cy="17281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http://venezuelaparatodos.files.wordpress.com/2007/02/escudo-venezuela-2006.JPG"/>
          <p:cNvPicPr>
            <a:picLocks noChangeAspect="1" noChangeArrowheads="1"/>
          </p:cNvPicPr>
          <p:nvPr/>
        </p:nvPicPr>
        <p:blipFill>
          <a:blip r:embed="rId3" cstate="print"/>
          <a:srcRect/>
          <a:stretch>
            <a:fillRect/>
          </a:stretch>
        </p:blipFill>
        <p:spPr bwMode="auto">
          <a:xfrm>
            <a:off x="9073083" y="5112618"/>
            <a:ext cx="1440160" cy="16562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5976739" y="6552778"/>
            <a:ext cx="3816424" cy="504056"/>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384451" y="180045"/>
            <a:ext cx="4105804" cy="569387"/>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1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endParaRPr kumimoji="0" lang="es-VE" sz="7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VE"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Protección contra fallas temporales.</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6082" name="Rectangle 2"/>
          <p:cNvSpPr>
            <a:spLocks noChangeArrowheads="1"/>
          </p:cNvSpPr>
          <p:nvPr/>
        </p:nvSpPr>
        <p:spPr bwMode="auto">
          <a:xfrm>
            <a:off x="144091" y="936154"/>
            <a:ext cx="10441310" cy="224676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Debido a que la duración de este tipo de falla es de pocos ciclos, ellas son mejor tratadas con procedimientos que involucren aperturas y reconexiones automáticas del circuito.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De esta manera se logra que las anormalidades momentáneas sean despejadas en algunas de dichas operaciones.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Los dispositivos más adecuados para cumplir con este objetivo deberán poseer las funciones de apertura y reconexión ideales para despejar fallas temporales.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Entre estos dispositivos se encuentran el disyuntor y el </a:t>
            </a:r>
            <a:r>
              <a:rPr kumimoji="0" lang="es-VE"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reconectador</a:t>
            </a: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de líneas.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 name="3 Rectángulo"/>
          <p:cNvSpPr/>
          <p:nvPr/>
        </p:nvSpPr>
        <p:spPr>
          <a:xfrm>
            <a:off x="3384451" y="4176514"/>
            <a:ext cx="4242059"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VE" b="1" dirty="0">
                <a:latin typeface="Times New Roman" pitchFamily="18" charset="0"/>
                <a:cs typeface="Times New Roman" pitchFamily="18" charset="0"/>
              </a:rPr>
              <a:t>Protección contra fallas permanentes</a:t>
            </a:r>
            <a:endParaRPr lang="es-VE" dirty="0">
              <a:latin typeface="Times New Roman" pitchFamily="18" charset="0"/>
              <a:cs typeface="Times New Roman" pitchFamily="18" charset="0"/>
            </a:endParaRPr>
          </a:p>
        </p:txBody>
      </p:sp>
      <p:sp>
        <p:nvSpPr>
          <p:cNvPr id="46083" name="Rectangle 3"/>
          <p:cNvSpPr>
            <a:spLocks noChangeArrowheads="1"/>
          </p:cNvSpPr>
          <p:nvPr/>
        </p:nvSpPr>
        <p:spPr bwMode="auto">
          <a:xfrm>
            <a:off x="216099" y="4896594"/>
            <a:ext cx="10297144" cy="193899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Para lograr una protección efectiva contra fallas permanentes se requiere que las secciones falladas de la línea sean automáticamente desconectadas del circuito sin perjudicar el buen funcionamiento del resto del alimentador y de esta manera lograr que sean afectados un número mínimo de suscriptores.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Esto se puede lograr mediante la utilización de </a:t>
            </a:r>
            <a:r>
              <a:rPr kumimoji="0" lang="es-VE"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seccionalizadores</a:t>
            </a:r>
            <a:r>
              <a:rPr kumimoji="0" lang="es-VE"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automáticos de líneas, y de fusibles.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6" name="5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131" y="3384426"/>
            <a:ext cx="1512168" cy="1296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3" cstate="print"/>
          <a:srcRect/>
          <a:stretch>
            <a:fillRect/>
          </a:stretch>
        </p:blipFill>
        <p:spPr bwMode="auto">
          <a:xfrm>
            <a:off x="9073083" y="3312418"/>
            <a:ext cx="1368152"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5184651" y="3312418"/>
            <a:ext cx="3816424" cy="504056"/>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p:nvPr/>
        </p:nvSpPr>
        <p:spPr>
          <a:xfrm>
            <a:off x="2952403" y="144066"/>
            <a:ext cx="5364633" cy="40011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s-ES_tradnl" b="1" dirty="0">
                <a:latin typeface="Times New Roman" pitchFamily="18" charset="0"/>
                <a:cs typeface="Times New Roman" pitchFamily="18" charset="0"/>
              </a:rPr>
              <a:t>Características de los sistemas de protección.</a:t>
            </a:r>
            <a:endParaRPr lang="es-VE" dirty="0">
              <a:latin typeface="Times New Roman" pitchFamily="18" charset="0"/>
              <a:cs typeface="Times New Roman" pitchFamily="18" charset="0"/>
            </a:endParaRPr>
          </a:p>
        </p:txBody>
      </p:sp>
      <p:sp>
        <p:nvSpPr>
          <p:cNvPr id="47105" name="Rectangle 1"/>
          <p:cNvSpPr>
            <a:spLocks noChangeArrowheads="1"/>
          </p:cNvSpPr>
          <p:nvPr/>
        </p:nvSpPr>
        <p:spPr bwMode="auto">
          <a:xfrm>
            <a:off x="144091" y="720130"/>
            <a:ext cx="10441160" cy="70788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En pocas palabras podríamos decir que las características de los sistemas de protección son los siguientes: </a:t>
            </a:r>
            <a:endParaRPr kumimoji="0" lang="es-EC"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 name="4 Rectángulo"/>
          <p:cNvSpPr/>
          <p:nvPr/>
        </p:nvSpPr>
        <p:spPr>
          <a:xfrm>
            <a:off x="216099" y="1872258"/>
            <a:ext cx="1912703"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defTabSz="914400" fontAlgn="base">
              <a:spcBef>
                <a:spcPct val="0"/>
              </a:spcBef>
              <a:spcAft>
                <a:spcPct val="0"/>
              </a:spcAft>
            </a:pPr>
            <a:r>
              <a:rPr lang="es-ES_tradnl" b="1" i="1" dirty="0">
                <a:solidFill>
                  <a:srgbClr val="0D0D0D"/>
                </a:solidFill>
                <a:latin typeface="Times New Roman" pitchFamily="18" charset="0"/>
                <a:ea typeface="Calibri" pitchFamily="34" charset="0"/>
                <a:cs typeface="Times New Roman" pitchFamily="18" charset="0"/>
              </a:rPr>
              <a:t>1-Confiabilidad.</a:t>
            </a:r>
            <a:endParaRPr lang="es-VE" b="1" i="1" dirty="0">
              <a:latin typeface="Arial" pitchFamily="34" charset="0"/>
              <a:cs typeface="Arial" pitchFamily="34" charset="0"/>
            </a:endParaRPr>
          </a:p>
        </p:txBody>
      </p:sp>
      <p:sp>
        <p:nvSpPr>
          <p:cNvPr id="6" name="5 Rectángulo"/>
          <p:cNvSpPr/>
          <p:nvPr/>
        </p:nvSpPr>
        <p:spPr>
          <a:xfrm>
            <a:off x="2592363" y="1872258"/>
            <a:ext cx="1712328"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defTabSz="914400" eaLnBrk="0" fontAlgn="base" hangingPunct="0">
              <a:spcBef>
                <a:spcPct val="0"/>
              </a:spcBef>
              <a:spcAft>
                <a:spcPct val="0"/>
              </a:spcAft>
            </a:pPr>
            <a:r>
              <a:rPr lang="es-ES_tradnl" b="1" i="1" dirty="0">
                <a:solidFill>
                  <a:srgbClr val="0D0D0D"/>
                </a:solidFill>
                <a:latin typeface="Times New Roman" pitchFamily="18" charset="0"/>
                <a:ea typeface="Calibri" pitchFamily="34" charset="0"/>
                <a:cs typeface="Times New Roman" pitchFamily="18" charset="0"/>
              </a:rPr>
              <a:t>2-Selectivi</a:t>
            </a:r>
            <a:r>
              <a:rPr lang="es-ES_tradnl" dirty="0">
                <a:solidFill>
                  <a:srgbClr val="0D0D0D"/>
                </a:solidFill>
                <a:latin typeface="Times New Roman" pitchFamily="18" charset="0"/>
                <a:ea typeface="Calibri" pitchFamily="34" charset="0"/>
                <a:cs typeface="Times New Roman" pitchFamily="18" charset="0"/>
              </a:rPr>
              <a:t>dad.</a:t>
            </a:r>
            <a:endParaRPr lang="es-VE" dirty="0">
              <a:latin typeface="Arial" pitchFamily="34" charset="0"/>
              <a:cs typeface="Arial" pitchFamily="34" charset="0"/>
            </a:endParaRPr>
          </a:p>
        </p:txBody>
      </p:sp>
      <p:sp>
        <p:nvSpPr>
          <p:cNvPr id="7" name="6 Rectángulo"/>
          <p:cNvSpPr/>
          <p:nvPr/>
        </p:nvSpPr>
        <p:spPr>
          <a:xfrm>
            <a:off x="6840835" y="1872258"/>
            <a:ext cx="1656223"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defTabSz="914400" eaLnBrk="0" fontAlgn="base" hangingPunct="0">
              <a:spcBef>
                <a:spcPct val="0"/>
              </a:spcBef>
              <a:spcAft>
                <a:spcPct val="0"/>
              </a:spcAft>
            </a:pPr>
            <a:r>
              <a:rPr lang="es-ES_tradnl" b="1" i="1" dirty="0">
                <a:solidFill>
                  <a:srgbClr val="0D0D0D"/>
                </a:solidFill>
                <a:latin typeface="Times New Roman" pitchFamily="18" charset="0"/>
                <a:ea typeface="Calibri" pitchFamily="34" charset="0"/>
                <a:cs typeface="Times New Roman" pitchFamily="18" charset="0"/>
              </a:rPr>
              <a:t>4-Estabilidad.</a:t>
            </a:r>
            <a:endParaRPr lang="es-VE" b="1" i="1" dirty="0">
              <a:latin typeface="Arial" pitchFamily="34" charset="0"/>
              <a:cs typeface="Arial" pitchFamily="34" charset="0"/>
            </a:endParaRPr>
          </a:p>
        </p:txBody>
      </p:sp>
      <p:sp>
        <p:nvSpPr>
          <p:cNvPr id="8" name="7 Rectángulo"/>
          <p:cNvSpPr/>
          <p:nvPr/>
        </p:nvSpPr>
        <p:spPr>
          <a:xfrm>
            <a:off x="4824611" y="1872258"/>
            <a:ext cx="1486754"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defTabSz="914400" eaLnBrk="0" fontAlgn="base" hangingPunct="0">
              <a:spcBef>
                <a:spcPct val="0"/>
              </a:spcBef>
              <a:spcAft>
                <a:spcPct val="0"/>
              </a:spcAft>
            </a:pPr>
            <a:r>
              <a:rPr lang="es-ES_tradnl" b="1" i="1" dirty="0">
                <a:solidFill>
                  <a:srgbClr val="0D0D0D"/>
                </a:solidFill>
                <a:latin typeface="Times New Roman" pitchFamily="18" charset="0"/>
                <a:ea typeface="Calibri" pitchFamily="34" charset="0"/>
                <a:cs typeface="Times New Roman" pitchFamily="18" charset="0"/>
              </a:rPr>
              <a:t>3-Velocidad.</a:t>
            </a:r>
            <a:endParaRPr lang="es-VE" b="1" i="1" dirty="0">
              <a:latin typeface="Arial" pitchFamily="34" charset="0"/>
              <a:cs typeface="Arial" pitchFamily="34" charset="0"/>
            </a:endParaRPr>
          </a:p>
        </p:txBody>
      </p:sp>
      <p:sp>
        <p:nvSpPr>
          <p:cNvPr id="9" name="Rectangle 2"/>
          <p:cNvSpPr>
            <a:spLocks noChangeArrowheads="1"/>
          </p:cNvSpPr>
          <p:nvPr/>
        </p:nvSpPr>
        <p:spPr bwMode="auto">
          <a:xfrm>
            <a:off x="8857059" y="1872258"/>
            <a:ext cx="1755609"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s-ES_tradnl"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5-Sensibilidad.</a:t>
            </a:r>
            <a:endParaRPr kumimoji="0" lang="es-ES_tradnl" b="1" i="1" u="none" strike="noStrike" cap="none" normalizeH="0" baseline="0" dirty="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288107" y="2736354"/>
            <a:ext cx="4320481"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ES_tradnl"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Protecciones principales y respaldo.</a:t>
            </a:r>
            <a:endParaRPr kumimoji="0" lang="es-ES_tradnl" b="0" i="0" u="none" strike="noStrike" cap="none" normalizeH="0" baseline="0" dirty="0">
              <a:ln>
                <a:noFill/>
              </a:ln>
              <a:solidFill>
                <a:schemeClr val="tx1"/>
              </a:solidFill>
              <a:effectLst/>
              <a:latin typeface="Arial" pitchFamily="34" charset="0"/>
              <a:cs typeface="Arial" pitchFamily="34" charset="0"/>
            </a:endParaRPr>
          </a:p>
        </p:txBody>
      </p:sp>
      <p:sp>
        <p:nvSpPr>
          <p:cNvPr id="47108" name="Rectangle 4"/>
          <p:cNvSpPr>
            <a:spLocks noChangeArrowheads="1"/>
          </p:cNvSpPr>
          <p:nvPr/>
        </p:nvSpPr>
        <p:spPr bwMode="auto">
          <a:xfrm>
            <a:off x="576140" y="4009893"/>
            <a:ext cx="8136904" cy="280666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Char char="•"/>
              <a:tabLst/>
            </a:pP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Rel</a:t>
            </a:r>
            <a:r>
              <a:rPr kumimoji="0" lang="es-ES_tradnl" b="0"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Problemas en el cableado.</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Errores en valores de calibraci</a:t>
            </a:r>
            <a:r>
              <a:rPr kumimoji="0" lang="es-ES_tradnl"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En casos justificados se requiere redundancia de todo o parte fundamental del sistema de protecci</a:t>
            </a:r>
            <a:r>
              <a:rPr kumimoji="0" lang="es-ES_tradnl"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y equipo relacionado.</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S_tradnl"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Esto es cierto en instalaciones de EHV principalmente.</a:t>
            </a:r>
            <a:endParaRPr kumimoji="0" lang="es-ES_tradnl" b="0" i="0" u="none" strike="noStrike" cap="none" normalizeH="0" baseline="0" dirty="0">
              <a:ln>
                <a:noFill/>
              </a:ln>
              <a:solidFill>
                <a:schemeClr val="tx1"/>
              </a:solidFill>
              <a:effectLst/>
              <a:latin typeface="Arial" pitchFamily="34" charset="0"/>
              <a:cs typeface="Arial" pitchFamily="34" charset="0"/>
            </a:endParaRPr>
          </a:p>
        </p:txBody>
      </p:sp>
      <p:sp>
        <p:nvSpPr>
          <p:cNvPr id="47109" name="Rectangle 5"/>
          <p:cNvSpPr>
            <a:spLocks noChangeArrowheads="1"/>
          </p:cNvSpPr>
          <p:nvPr/>
        </p:nvSpPr>
        <p:spPr bwMode="auto">
          <a:xfrm>
            <a:off x="288107" y="3384426"/>
            <a:ext cx="4032449"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Se pueden presentar problemas en:</a:t>
            </a:r>
            <a:endParaRPr kumimoji="0" lang="es-ES_tradnl" sz="1800" b="1" i="1" u="none" strike="noStrike" cap="none" normalizeH="0" baseline="0" dirty="0">
              <a:ln>
                <a:noFill/>
              </a:ln>
              <a:solidFill>
                <a:schemeClr val="tx1"/>
              </a:solidFill>
              <a:effectLst/>
              <a:latin typeface="Arial" pitchFamily="34" charset="0"/>
              <a:cs typeface="Arial" pitchFamily="34" charset="0"/>
            </a:endParaRPr>
          </a:p>
        </p:txBody>
      </p:sp>
      <p:pic>
        <p:nvPicPr>
          <p:cNvPr id="13" name="12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0635" y="2448322"/>
            <a:ext cx="1512168" cy="1296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13 Imagen" descr="http://venezuelaparatodos.files.wordpress.com/2007/02/escudo-venezuela-2006.JPG"/>
          <p:cNvPicPr>
            <a:picLocks noChangeAspect="1" noChangeArrowheads="1"/>
          </p:cNvPicPr>
          <p:nvPr/>
        </p:nvPicPr>
        <p:blipFill>
          <a:blip r:embed="rId3" cstate="print"/>
          <a:srcRect/>
          <a:stretch>
            <a:fillRect/>
          </a:stretch>
        </p:blipFill>
        <p:spPr bwMode="auto">
          <a:xfrm>
            <a:off x="7920955" y="2376314"/>
            <a:ext cx="1368152" cy="13681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696819" y="6840810"/>
            <a:ext cx="3816424" cy="36009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216099" y="1080170"/>
            <a:ext cx="10369152" cy="2308324"/>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Un fusible es un dispositivo de protección de sobre corriente que aísla automáticamente la fase en la que se halla instalado cuando la corriente que la atraviesa excede cierto valor (generalmente el doble de su capacidad nominal o corriente de operación continua).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El fusible es un medio de protección simple y económica de los sistemas de distribución, aunque su uso presenta bastantes limitaciones.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Para interrumpir la corriente de falla, el fusible contiene un alambre en serie con el circuito eléctrico, el cual se calienta cuando ésta pasa, y se funde, dejando interrumpido el circuito y el fusible con el voltaje nominal del sistema.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6" name="5 Rectángulo"/>
          <p:cNvSpPr/>
          <p:nvPr/>
        </p:nvSpPr>
        <p:spPr>
          <a:xfrm>
            <a:off x="216099" y="216074"/>
            <a:ext cx="1196161"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VE" b="1" dirty="0"/>
              <a:t>Fusibles</a:t>
            </a:r>
            <a:endParaRPr lang="es-VE" dirty="0"/>
          </a:p>
        </p:txBody>
      </p:sp>
      <p:pic>
        <p:nvPicPr>
          <p:cNvPr id="48132" name="Picture 4"/>
          <p:cNvPicPr>
            <a:picLocks noChangeAspect="1" noChangeArrowheads="1"/>
          </p:cNvPicPr>
          <p:nvPr/>
        </p:nvPicPr>
        <p:blipFill>
          <a:blip r:embed="rId2" cstate="print"/>
          <a:srcRect/>
          <a:stretch>
            <a:fillRect/>
          </a:stretch>
        </p:blipFill>
        <p:spPr bwMode="auto">
          <a:xfrm rot="5400000">
            <a:off x="684151" y="3276414"/>
            <a:ext cx="3384376" cy="4176464"/>
          </a:xfrm>
          <a:prstGeom prst="rect">
            <a:avLst/>
          </a:prstGeom>
          <a:ln>
            <a:noFill/>
          </a:ln>
          <a:effectLst>
            <a:outerShdw blurRad="292100" dist="139700" dir="2700000" algn="tl" rotWithShape="0">
              <a:srgbClr val="333333">
                <a:alpha val="65000"/>
              </a:srgbClr>
            </a:outerShdw>
          </a:effectLst>
        </p:spPr>
      </p:pic>
      <p:pic>
        <p:nvPicPr>
          <p:cNvPr id="48133" name="Picture 5"/>
          <p:cNvPicPr>
            <a:picLocks noChangeAspect="1" noChangeArrowheads="1"/>
          </p:cNvPicPr>
          <p:nvPr/>
        </p:nvPicPr>
        <p:blipFill>
          <a:blip r:embed="rId3" cstate="print"/>
          <a:srcRect/>
          <a:stretch>
            <a:fillRect/>
          </a:stretch>
        </p:blipFill>
        <p:spPr bwMode="auto">
          <a:xfrm>
            <a:off x="5472683" y="3672458"/>
            <a:ext cx="5112568" cy="3312368"/>
          </a:xfrm>
          <a:prstGeom prst="rect">
            <a:avLst/>
          </a:prstGeom>
          <a:ln>
            <a:noFill/>
          </a:ln>
          <a:effectLst>
            <a:outerShdw blurRad="292100" dist="139700" dir="2700000" algn="tl" rotWithShape="0">
              <a:srgbClr val="333333">
                <a:alpha val="65000"/>
              </a:srgbClr>
            </a:outerShdw>
          </a:effectLst>
        </p:spPr>
      </p:pic>
      <p:pic>
        <p:nvPicPr>
          <p:cNvPr id="9" name="8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8507" y="144066"/>
            <a:ext cx="1008112" cy="7920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descr="http://venezuelaparatodos.files.wordpress.com/2007/02/escudo-venezuela-2006.JPG"/>
          <p:cNvPicPr>
            <a:picLocks noChangeAspect="1" noChangeArrowheads="1"/>
          </p:cNvPicPr>
          <p:nvPr/>
        </p:nvPicPr>
        <p:blipFill>
          <a:blip r:embed="rId5" cstate="print"/>
          <a:srcRect/>
          <a:stretch>
            <a:fillRect/>
          </a:stretch>
        </p:blipFill>
        <p:spPr bwMode="auto">
          <a:xfrm>
            <a:off x="9505131" y="144066"/>
            <a:ext cx="936104" cy="7920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5544691" y="288082"/>
            <a:ext cx="3816424" cy="576114"/>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360115" y="504106"/>
            <a:ext cx="10009112" cy="62646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288107" y="576114"/>
            <a:ext cx="10297144" cy="6408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144091" y="3816474"/>
            <a:ext cx="10153128" cy="300082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Char char="•"/>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Combina detección e interrupción en un solo elemento.</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Es de acción directa, el responde a una combinación de magnitud y tiempo de duración de la corriente que fluye a través de él.</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Normalmente no incluye ninguna provisión de elementos de conexión de apertura y cierre, sino que requiere de elementos separados para desarrollar esta función.</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Es un dispositivo monofásico, solamente funde el elemento de la fase o fases sujetas a la sobre corriente y la acción que toma es la de </a:t>
            </a:r>
            <a:r>
              <a:rPr kumimoji="0" lang="es-VE" sz="18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desenergizar</a:t>
            </a:r>
            <a:r>
              <a:rPr kumimoji="0" lang="es-VE" sz="1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la o las fases afectadas.</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 name="2 Rectángulo"/>
          <p:cNvSpPr/>
          <p:nvPr/>
        </p:nvSpPr>
        <p:spPr>
          <a:xfrm>
            <a:off x="216099" y="3240410"/>
            <a:ext cx="5760639"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just" defTabSz="914400" fontAlgn="base">
              <a:spcBef>
                <a:spcPct val="0"/>
              </a:spcBef>
              <a:spcAft>
                <a:spcPct val="0"/>
              </a:spcAft>
            </a:pPr>
            <a:r>
              <a:rPr lang="es-VE" sz="1800" b="1" i="1" dirty="0">
                <a:solidFill>
                  <a:srgbClr val="000000"/>
                </a:solidFill>
                <a:latin typeface="Times New Roman" pitchFamily="18" charset="0"/>
                <a:ea typeface="Calibri" pitchFamily="34" charset="0"/>
                <a:cs typeface="Times New Roman" pitchFamily="18" charset="0"/>
              </a:rPr>
              <a:t>Un fusible tiene las siguientes características funcionales:</a:t>
            </a:r>
            <a:endParaRPr lang="es-VE" sz="1800" b="1" i="1" dirty="0">
              <a:latin typeface="Times New Roman" pitchFamily="18" charset="0"/>
              <a:cs typeface="Times New Roman" pitchFamily="18" charset="0"/>
            </a:endParaRPr>
          </a:p>
        </p:txBody>
      </p:sp>
      <p:pic>
        <p:nvPicPr>
          <p:cNvPr id="4" name="3 Imagen"/>
          <p:cNvPicPr/>
          <p:nvPr/>
        </p:nvPicPr>
        <p:blipFill>
          <a:blip r:embed="rId2" cstate="print"/>
          <a:srcRect/>
          <a:stretch>
            <a:fillRect/>
          </a:stretch>
        </p:blipFill>
        <p:spPr bwMode="auto">
          <a:xfrm>
            <a:off x="288107" y="144066"/>
            <a:ext cx="9577064" cy="252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1"/>
          <p:cNvSpPr>
            <a:spLocks noChangeArrowheads="1"/>
          </p:cNvSpPr>
          <p:nvPr/>
        </p:nvSpPr>
        <p:spPr bwMode="auto">
          <a:xfrm>
            <a:off x="5040635" y="2304306"/>
            <a:ext cx="576071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Fusible tipo </a:t>
            </a:r>
            <a:r>
              <a:rPr kumimoji="0" lang="es-VE" b="1" i="1"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Slow-Fast</a:t>
            </a:r>
            <a:r>
              <a:rPr kumimoji="0" lang="es-VE" b="1" i="1"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288107" y="288082"/>
            <a:ext cx="10009112" cy="5760640"/>
          </a:xfrm>
          <a:prstGeom prst="rect">
            <a:avLst/>
          </a:prstGeom>
          <a:noFill/>
          <a:ln w="9525">
            <a:noFill/>
            <a:miter lim="800000"/>
            <a:headEnd/>
            <a:tailEnd/>
          </a:ln>
        </p:spPr>
      </p:pic>
      <p:sp>
        <p:nvSpPr>
          <p:cNvPr id="4" name="3 Rectángulo"/>
          <p:cNvSpPr/>
          <p:nvPr/>
        </p:nvSpPr>
        <p:spPr>
          <a:xfrm>
            <a:off x="1296219" y="6120730"/>
            <a:ext cx="8304646" cy="646331"/>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algn="ctr"/>
            <a:r>
              <a:rPr lang="es-VE" sz="1800" dirty="0">
                <a:solidFill>
                  <a:srgbClr val="000000"/>
                </a:solidFill>
                <a:latin typeface="Times New Roman" pitchFamily="18" charset="0"/>
                <a:ea typeface="Calibri" pitchFamily="34" charset="0"/>
                <a:cs typeface="Times New Roman" pitchFamily="18" charset="0"/>
              </a:rPr>
              <a:t>Componentes de un fusible de potencia </a:t>
            </a:r>
          </a:p>
          <a:p>
            <a:r>
              <a:rPr lang="es-VE" sz="1800" dirty="0">
                <a:solidFill>
                  <a:srgbClr val="000000"/>
                </a:solidFill>
                <a:latin typeface="Times New Roman" pitchFamily="18" charset="0"/>
                <a:ea typeface="Calibri" pitchFamily="34" charset="0"/>
                <a:cs typeface="Times New Roman" pitchFamily="18" charset="0"/>
              </a:rPr>
              <a:t>(Fusible de Potencia SMD-1A  Ilustración del estilo de apertura Vertical de 180 grados). </a:t>
            </a:r>
            <a:endParaRPr lang="es-VE" sz="1800" dirty="0"/>
          </a:p>
        </p:txBody>
      </p:sp>
      <p:pic>
        <p:nvPicPr>
          <p:cNvPr id="52228" name="Picture 4"/>
          <p:cNvPicPr>
            <a:picLocks noChangeAspect="1" noChangeArrowheads="1"/>
          </p:cNvPicPr>
          <p:nvPr/>
        </p:nvPicPr>
        <p:blipFill>
          <a:blip r:embed="rId3" cstate="print"/>
          <a:srcRect/>
          <a:stretch>
            <a:fillRect/>
          </a:stretch>
        </p:blipFill>
        <p:spPr bwMode="auto">
          <a:xfrm>
            <a:off x="3714750" y="3505200"/>
            <a:ext cx="3371850" cy="190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091" y="6192738"/>
            <a:ext cx="1008112" cy="8640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http://venezuelaparatodos.files.wordpress.com/2007/02/escudo-venezuela-2006.JPG"/>
          <p:cNvPicPr>
            <a:picLocks noChangeAspect="1" noChangeArrowheads="1"/>
          </p:cNvPicPr>
          <p:nvPr/>
        </p:nvPicPr>
        <p:blipFill>
          <a:blip r:embed="rId5" cstate="print"/>
          <a:srcRect/>
          <a:stretch>
            <a:fillRect/>
          </a:stretch>
        </p:blipFill>
        <p:spPr bwMode="auto">
          <a:xfrm>
            <a:off x="9721155" y="6192738"/>
            <a:ext cx="936104" cy="8640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5472683" y="0"/>
            <a:ext cx="3816424" cy="36004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rot="5400000">
            <a:off x="1360786" y="-568572"/>
            <a:ext cx="1743075" cy="3312368"/>
          </a:xfrm>
          <a:prstGeom prst="rect">
            <a:avLst/>
          </a:prstGeom>
          <a:ln>
            <a:noFill/>
          </a:ln>
          <a:effectLst>
            <a:outerShdw blurRad="292100" dist="139700" dir="2700000" algn="tl" rotWithShape="0">
              <a:srgbClr val="333333">
                <a:alpha val="65000"/>
              </a:srgbClr>
            </a:outerShdw>
          </a:effectLst>
        </p:spPr>
      </p:pic>
      <p:sp>
        <p:nvSpPr>
          <p:cNvPr id="3" name="2 Rectángulo"/>
          <p:cNvSpPr/>
          <p:nvPr/>
        </p:nvSpPr>
        <p:spPr>
          <a:xfrm>
            <a:off x="144091" y="2088282"/>
            <a:ext cx="4140497" cy="52322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VE" sz="1400" b="1" i="1" dirty="0">
                <a:latin typeface="Times New Roman" pitchFamily="18" charset="0"/>
                <a:cs typeface="Times New Roman" pitchFamily="18" charset="0"/>
              </a:rPr>
              <a:t>Estilo de apertura vertical 180° † (muestra Fusible de</a:t>
            </a:r>
          </a:p>
          <a:p>
            <a:pPr algn="ctr"/>
            <a:r>
              <a:rPr lang="es-VE" sz="1400" b="1" i="1" dirty="0">
                <a:latin typeface="Times New Roman" pitchFamily="18" charset="0"/>
                <a:cs typeface="Times New Roman" pitchFamily="18" charset="0"/>
              </a:rPr>
              <a:t>Potencia SMD-1A para 34.5 </a:t>
            </a:r>
            <a:r>
              <a:rPr lang="es-VE" sz="1400" b="1" i="1" dirty="0" err="1">
                <a:latin typeface="Times New Roman" pitchFamily="18" charset="0"/>
                <a:cs typeface="Times New Roman" pitchFamily="18" charset="0"/>
              </a:rPr>
              <a:t>kV</a:t>
            </a:r>
            <a:r>
              <a:rPr lang="es-VE" sz="1400" b="1" i="1" dirty="0">
                <a:latin typeface="Times New Roman" pitchFamily="18" charset="0"/>
                <a:cs typeface="Times New Roman" pitchFamily="18" charset="0"/>
              </a:rPr>
              <a:t>)</a:t>
            </a:r>
          </a:p>
        </p:txBody>
      </p:sp>
      <p:pic>
        <p:nvPicPr>
          <p:cNvPr id="53251" name="Picture 3"/>
          <p:cNvPicPr>
            <a:picLocks noChangeAspect="1" noChangeArrowheads="1"/>
          </p:cNvPicPr>
          <p:nvPr/>
        </p:nvPicPr>
        <p:blipFill>
          <a:blip r:embed="rId3" cstate="print"/>
          <a:srcRect/>
          <a:stretch>
            <a:fillRect/>
          </a:stretch>
        </p:blipFill>
        <p:spPr bwMode="auto">
          <a:xfrm rot="5400000">
            <a:off x="7150608" y="-885787"/>
            <a:ext cx="1368153" cy="3571875"/>
          </a:xfrm>
          <a:prstGeom prst="rect">
            <a:avLst/>
          </a:prstGeom>
          <a:ln>
            <a:noFill/>
          </a:ln>
          <a:effectLst>
            <a:outerShdw blurRad="292100" dist="139700" dir="2700000" algn="tl" rotWithShape="0">
              <a:srgbClr val="333333">
                <a:alpha val="65000"/>
              </a:srgbClr>
            </a:outerShdw>
          </a:effectLst>
        </p:spPr>
      </p:pic>
      <p:sp>
        <p:nvSpPr>
          <p:cNvPr id="5" name="4 Rectángulo"/>
          <p:cNvSpPr/>
          <p:nvPr/>
        </p:nvSpPr>
        <p:spPr>
          <a:xfrm>
            <a:off x="5328667" y="1728242"/>
            <a:ext cx="4824536" cy="52322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VE" sz="1400" b="1" i="1" dirty="0">
                <a:latin typeface="Times New Roman" pitchFamily="18" charset="0"/>
                <a:cs typeface="Times New Roman" pitchFamily="18" charset="0"/>
              </a:rPr>
              <a:t>Estilo de apertura vertical de 45° (muestra Fusible de Potencia SMD-2B para 115 </a:t>
            </a:r>
            <a:r>
              <a:rPr lang="es-VE" sz="1400" b="1" i="1" dirty="0" err="1">
                <a:latin typeface="Times New Roman" pitchFamily="18" charset="0"/>
                <a:cs typeface="Times New Roman" pitchFamily="18" charset="0"/>
              </a:rPr>
              <a:t>kV</a:t>
            </a:r>
            <a:r>
              <a:rPr lang="es-VE" sz="1400" b="1" i="1" dirty="0">
                <a:latin typeface="Times New Roman" pitchFamily="18" charset="0"/>
                <a:cs typeface="Times New Roman" pitchFamily="18" charset="0"/>
              </a:rPr>
              <a:t>)</a:t>
            </a:r>
          </a:p>
        </p:txBody>
      </p:sp>
      <p:pic>
        <p:nvPicPr>
          <p:cNvPr id="53252" name="Picture 4"/>
          <p:cNvPicPr>
            <a:picLocks noChangeAspect="1" noChangeArrowheads="1"/>
          </p:cNvPicPr>
          <p:nvPr/>
        </p:nvPicPr>
        <p:blipFill>
          <a:blip r:embed="rId4" cstate="print"/>
          <a:srcRect/>
          <a:stretch>
            <a:fillRect/>
          </a:stretch>
        </p:blipFill>
        <p:spPr bwMode="auto">
          <a:xfrm>
            <a:off x="1296219" y="4032498"/>
            <a:ext cx="2876550" cy="3008759"/>
          </a:xfrm>
          <a:prstGeom prst="rect">
            <a:avLst/>
          </a:prstGeom>
          <a:ln>
            <a:noFill/>
          </a:ln>
          <a:effectLst>
            <a:outerShdw blurRad="292100" dist="139700" dir="2700000" algn="tl" rotWithShape="0">
              <a:srgbClr val="333333">
                <a:alpha val="65000"/>
              </a:srgbClr>
            </a:outerShdw>
          </a:effectLst>
        </p:spPr>
      </p:pic>
      <p:sp>
        <p:nvSpPr>
          <p:cNvPr id="7" name="6 Rectángulo"/>
          <p:cNvSpPr/>
          <p:nvPr/>
        </p:nvSpPr>
        <p:spPr>
          <a:xfrm>
            <a:off x="216099" y="3384426"/>
            <a:ext cx="5148609" cy="52322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VE" sz="1400" b="1" dirty="0">
                <a:latin typeface="Times New Roman" pitchFamily="18" charset="0"/>
                <a:cs typeface="Times New Roman" pitchFamily="18" charset="0"/>
              </a:rPr>
              <a:t>Estilo vertical Invertido (muestra Fusible de Potencia SMD-2B para 69 </a:t>
            </a:r>
            <a:r>
              <a:rPr lang="es-VE" sz="1400" b="1" dirty="0" err="1">
                <a:latin typeface="Times New Roman" pitchFamily="18" charset="0"/>
                <a:cs typeface="Times New Roman" pitchFamily="18" charset="0"/>
              </a:rPr>
              <a:t>kV</a:t>
            </a:r>
            <a:r>
              <a:rPr lang="es-VE" sz="1400" b="1" dirty="0">
                <a:latin typeface="Times New Roman" pitchFamily="18" charset="0"/>
                <a:cs typeface="Times New Roman" pitchFamily="18" charset="0"/>
              </a:rPr>
              <a:t>. )</a:t>
            </a:r>
          </a:p>
        </p:txBody>
      </p:sp>
      <p:pic>
        <p:nvPicPr>
          <p:cNvPr id="53253" name="Picture 5"/>
          <p:cNvPicPr>
            <a:picLocks noChangeAspect="1" noChangeArrowheads="1"/>
          </p:cNvPicPr>
          <p:nvPr/>
        </p:nvPicPr>
        <p:blipFill>
          <a:blip r:embed="rId5" cstate="print"/>
          <a:srcRect/>
          <a:stretch>
            <a:fillRect/>
          </a:stretch>
        </p:blipFill>
        <p:spPr bwMode="auto">
          <a:xfrm>
            <a:off x="5832723" y="2664347"/>
            <a:ext cx="4556348" cy="3096344"/>
          </a:xfrm>
          <a:prstGeom prst="rect">
            <a:avLst/>
          </a:prstGeom>
          <a:ln>
            <a:noFill/>
          </a:ln>
          <a:effectLst>
            <a:outerShdw blurRad="292100" dist="139700" dir="2700000" algn="tl" rotWithShape="0">
              <a:srgbClr val="333333">
                <a:alpha val="65000"/>
              </a:srgbClr>
            </a:outerShdw>
          </a:effectLst>
        </p:spPr>
      </p:pic>
      <p:sp>
        <p:nvSpPr>
          <p:cNvPr id="9" name="8 Rectángulo"/>
          <p:cNvSpPr/>
          <p:nvPr/>
        </p:nvSpPr>
        <p:spPr>
          <a:xfrm>
            <a:off x="6624811" y="5904706"/>
            <a:ext cx="3528391" cy="52322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VE" sz="1400" b="1" i="1" dirty="0">
                <a:latin typeface="Times New Roman" pitchFamily="18" charset="0"/>
                <a:cs typeface="Times New Roman" pitchFamily="18" charset="0"/>
              </a:rPr>
              <a:t>Estilo horizontal † (muestra un Fusible de</a:t>
            </a:r>
          </a:p>
          <a:p>
            <a:pPr algn="ctr"/>
            <a:r>
              <a:rPr lang="es-VE" sz="1400" b="1" i="1" dirty="0">
                <a:latin typeface="Times New Roman" pitchFamily="18" charset="0"/>
                <a:cs typeface="Times New Roman" pitchFamily="18" charset="0"/>
              </a:rPr>
              <a:t>Potencia SMD-1A para 34.5 </a:t>
            </a:r>
            <a:r>
              <a:rPr lang="es-VE" sz="1400" b="1" i="1" dirty="0" err="1">
                <a:latin typeface="Times New Roman" pitchFamily="18" charset="0"/>
                <a:cs typeface="Times New Roman" pitchFamily="18" charset="0"/>
              </a:rPr>
              <a:t>kV</a:t>
            </a:r>
            <a:r>
              <a:rPr lang="es-VE" sz="1400" b="1" i="1" dirty="0">
                <a:latin typeface="Times New Roman" pitchFamily="18" charset="0"/>
                <a:cs typeface="Times New Roman" pitchFamily="18" charset="0"/>
              </a:rPr>
              <a:t>)</a:t>
            </a:r>
          </a:p>
        </p:txBody>
      </p:sp>
      <p:pic>
        <p:nvPicPr>
          <p:cNvPr id="10" name="9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5904706"/>
            <a:ext cx="1224211" cy="11521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0 Imagen" descr="http://venezuelaparatodos.files.wordpress.com/2007/02/escudo-venezuela-2006.JPG"/>
          <p:cNvPicPr>
            <a:picLocks noChangeAspect="1" noChangeArrowheads="1"/>
          </p:cNvPicPr>
          <p:nvPr/>
        </p:nvPicPr>
        <p:blipFill>
          <a:blip r:embed="rId7" cstate="print"/>
          <a:srcRect/>
          <a:stretch>
            <a:fillRect/>
          </a:stretch>
        </p:blipFill>
        <p:spPr bwMode="auto">
          <a:xfrm>
            <a:off x="4536579" y="5976714"/>
            <a:ext cx="1152128" cy="10801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Imagen 1"/>
          <p:cNvPicPr>
            <a:picLocks noChangeAspect="1" noChangeArrowheads="1"/>
          </p:cNvPicPr>
          <p:nvPr/>
        </p:nvPicPr>
        <p:blipFill>
          <a:blip r:embed="rId8" cstate="print">
            <a:clrChange>
              <a:clrFrom>
                <a:srgbClr val="FDFDFD"/>
              </a:clrFrom>
              <a:clrTo>
                <a:srgbClr val="FDFDFD">
                  <a:alpha val="0"/>
                </a:srgbClr>
              </a:clrTo>
            </a:clrChange>
          </a:blip>
          <a:srcRect/>
          <a:stretch>
            <a:fillRect/>
          </a:stretch>
        </p:blipFill>
        <p:spPr bwMode="auto">
          <a:xfrm>
            <a:off x="6552803" y="6480770"/>
            <a:ext cx="3816424" cy="576064"/>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216099" y="216074"/>
            <a:ext cx="1799403"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Reconectador</a:t>
            </a:r>
            <a:r>
              <a:rPr kumimoji="0" lang="es-VE"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pic>
        <p:nvPicPr>
          <p:cNvPr id="5" name="4 Imagen" descr="102_2906.JPG"/>
          <p:cNvPicPr>
            <a:picLocks noChangeAspect="1"/>
          </p:cNvPicPr>
          <p:nvPr/>
        </p:nvPicPr>
        <p:blipFill>
          <a:blip r:embed="rId2" cstate="print"/>
          <a:srcRect/>
          <a:stretch>
            <a:fillRect/>
          </a:stretch>
        </p:blipFill>
        <p:spPr bwMode="auto">
          <a:xfrm>
            <a:off x="1800275" y="3456434"/>
            <a:ext cx="7056784" cy="3118917"/>
          </a:xfrm>
          <a:prstGeom prst="rect">
            <a:avLst/>
          </a:prstGeom>
          <a:ln>
            <a:noFill/>
          </a:ln>
          <a:effectLst>
            <a:outerShdw blurRad="292100" dist="139700" dir="2700000" algn="tl" rotWithShape="0">
              <a:srgbClr val="333333">
                <a:alpha val="65000"/>
              </a:srgbClr>
            </a:outerShdw>
          </a:effectLst>
        </p:spPr>
      </p:pic>
      <p:sp>
        <p:nvSpPr>
          <p:cNvPr id="6" name="5 Rectángulo"/>
          <p:cNvSpPr/>
          <p:nvPr/>
        </p:nvSpPr>
        <p:spPr>
          <a:xfrm>
            <a:off x="3240435" y="6624786"/>
            <a:ext cx="4452244"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algn="ctr" defTabSz="912813">
              <a:defRPr/>
            </a:pPr>
            <a:r>
              <a:rPr lang="es-VE" b="1" dirty="0" err="1">
                <a:latin typeface="Times New Roman" pitchFamily="18" charset="0"/>
                <a:cs typeface="Times New Roman" pitchFamily="18" charset="0"/>
              </a:rPr>
              <a:t>Reconectador</a:t>
            </a:r>
            <a:r>
              <a:rPr lang="es-VE" b="1" dirty="0">
                <a:latin typeface="Times New Roman" pitchFamily="18" charset="0"/>
                <a:cs typeface="Times New Roman" pitchFamily="18" charset="0"/>
              </a:rPr>
              <a:t> interruptor tipo pedestal</a:t>
            </a:r>
            <a:endParaRPr lang="es-VE" b="1" kern="0" dirty="0">
              <a:latin typeface="Times New Roman" pitchFamily="18" charset="0"/>
              <a:cs typeface="Times New Roman" pitchFamily="18" charset="0"/>
            </a:endParaRPr>
          </a:p>
        </p:txBody>
      </p:sp>
      <p:sp>
        <p:nvSpPr>
          <p:cNvPr id="54276" name="Rectangle 4"/>
          <p:cNvSpPr>
            <a:spLocks noChangeArrowheads="1"/>
          </p:cNvSpPr>
          <p:nvPr/>
        </p:nvSpPr>
        <p:spPr bwMode="auto">
          <a:xfrm>
            <a:off x="216099" y="916410"/>
            <a:ext cx="10369152" cy="224676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Es un equipo diseñado para abrir o cerrar un circuito eléctrico bajo condiciones normales de operación o de falla y realizar la reconexión automática del circuito.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Si la falla es permanente, abre definitivamente después de un ciclo de operaciones preestablecido. </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Los reconectadores más utilizados por la Empresa CADAFE son de control hidráulico (KF) y una nueva generación de reconectadores tipo GVR, controlados por relés de microprocesador.</a:t>
            </a:r>
            <a:endParaRPr kumimoji="0" lang="es-VE"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0" name="9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091" y="5544666"/>
            <a:ext cx="1440160" cy="16562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0 Imagen" descr="http://venezuelaparatodos.files.wordpress.com/2007/02/escudo-venezuela-2006.JPG"/>
          <p:cNvPicPr>
            <a:picLocks noChangeAspect="1" noChangeArrowheads="1"/>
          </p:cNvPicPr>
          <p:nvPr/>
        </p:nvPicPr>
        <p:blipFill>
          <a:blip r:embed="rId4" cstate="print"/>
          <a:srcRect/>
          <a:stretch>
            <a:fillRect/>
          </a:stretch>
        </p:blipFill>
        <p:spPr bwMode="auto">
          <a:xfrm>
            <a:off x="9217099" y="5760566"/>
            <a:ext cx="1397669" cy="14403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6336779" y="360090"/>
            <a:ext cx="3816424" cy="576064"/>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4 Imagen" descr="DSC00573.JPG"/>
          <p:cNvPicPr>
            <a:picLocks noChangeAspect="1"/>
          </p:cNvPicPr>
          <p:nvPr/>
        </p:nvPicPr>
        <p:blipFill>
          <a:blip r:embed="rId2" cstate="print"/>
          <a:srcRect/>
          <a:stretch>
            <a:fillRect/>
          </a:stretch>
        </p:blipFill>
        <p:spPr bwMode="auto">
          <a:xfrm>
            <a:off x="216098" y="144066"/>
            <a:ext cx="5760565" cy="3816474"/>
          </a:xfrm>
          <a:prstGeom prst="rect">
            <a:avLst/>
          </a:prstGeom>
          <a:ln>
            <a:noFill/>
          </a:ln>
          <a:effectLst>
            <a:outerShdw blurRad="292100" dist="139700" dir="2700000" algn="tl" rotWithShape="0">
              <a:srgbClr val="333333">
                <a:alpha val="65000"/>
              </a:srgbClr>
            </a:outerShdw>
          </a:effectLst>
        </p:spPr>
      </p:pic>
      <p:sp>
        <p:nvSpPr>
          <p:cNvPr id="3" name="2 Rectángulo"/>
          <p:cNvSpPr/>
          <p:nvPr/>
        </p:nvSpPr>
        <p:spPr>
          <a:xfrm>
            <a:off x="792163" y="6336754"/>
            <a:ext cx="4557851"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algn="ctr" defTabSz="912813">
              <a:defRPr/>
            </a:pPr>
            <a:r>
              <a:rPr lang="es-VE" b="1" dirty="0" err="1">
                <a:latin typeface="Times New Roman" pitchFamily="18" charset="0"/>
                <a:cs typeface="Times New Roman" pitchFamily="18" charset="0"/>
              </a:rPr>
              <a:t>Reconectador</a:t>
            </a:r>
            <a:r>
              <a:rPr lang="es-VE" b="1" dirty="0">
                <a:latin typeface="Times New Roman" pitchFamily="18" charset="0"/>
                <a:cs typeface="Times New Roman" pitchFamily="18" charset="0"/>
              </a:rPr>
              <a:t>  de una subestación móvil</a:t>
            </a:r>
            <a:endParaRPr lang="es-VE" b="1" kern="0" dirty="0">
              <a:latin typeface="Times New Roman" pitchFamily="18" charset="0"/>
              <a:cs typeface="Times New Roman" pitchFamily="18" charset="0"/>
            </a:endParaRPr>
          </a:p>
        </p:txBody>
      </p:sp>
      <p:pic>
        <p:nvPicPr>
          <p:cNvPr id="4" name="4 Imagen" descr="102_0691.JPG"/>
          <p:cNvPicPr>
            <a:picLocks noChangeAspect="1"/>
          </p:cNvPicPr>
          <p:nvPr/>
        </p:nvPicPr>
        <p:blipFill>
          <a:blip r:embed="rId3" cstate="print"/>
          <a:srcRect/>
          <a:stretch>
            <a:fillRect/>
          </a:stretch>
        </p:blipFill>
        <p:spPr bwMode="auto">
          <a:xfrm>
            <a:off x="5616699" y="2592338"/>
            <a:ext cx="5040560" cy="4464496"/>
          </a:xfrm>
          <a:prstGeom prst="rect">
            <a:avLst/>
          </a:prstGeom>
          <a:ln>
            <a:noFill/>
          </a:ln>
          <a:effectLst>
            <a:outerShdw blurRad="292100" dist="139700" dir="2700000" algn="tl" rotWithShape="0">
              <a:srgbClr val="333333">
                <a:alpha val="65000"/>
              </a:srgbClr>
            </a:outerShdw>
          </a:effectLst>
        </p:spPr>
      </p:pic>
      <p:sp>
        <p:nvSpPr>
          <p:cNvPr id="5" name="4 Rectángulo"/>
          <p:cNvSpPr/>
          <p:nvPr/>
        </p:nvSpPr>
        <p:spPr>
          <a:xfrm>
            <a:off x="6192763" y="216074"/>
            <a:ext cx="4125232"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algn="ctr" defTabSz="912813">
              <a:defRPr/>
            </a:pPr>
            <a:r>
              <a:rPr lang="es-VE" b="1" dirty="0" err="1">
                <a:latin typeface="Times New Roman" pitchFamily="18" charset="0"/>
                <a:cs typeface="Times New Roman" pitchFamily="18" charset="0"/>
              </a:rPr>
              <a:t>Reconectador</a:t>
            </a:r>
            <a:r>
              <a:rPr lang="es-VE" b="1" dirty="0">
                <a:latin typeface="Times New Roman" pitchFamily="18" charset="0"/>
                <a:cs typeface="Times New Roman" pitchFamily="18" charset="0"/>
              </a:rPr>
              <a:t> interruptor tipo poste</a:t>
            </a:r>
            <a:endParaRPr lang="es-VE" b="1" kern="0" dirty="0">
              <a:latin typeface="Times New Roman" pitchFamily="18" charset="0"/>
              <a:cs typeface="Times New Roman" pitchFamily="18" charset="0"/>
            </a:endParaRPr>
          </a:p>
        </p:txBody>
      </p:sp>
      <p:pic>
        <p:nvPicPr>
          <p:cNvPr id="6" name="5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195" y="4464546"/>
            <a:ext cx="1368152" cy="15121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5" cstate="print"/>
          <a:srcRect/>
          <a:stretch>
            <a:fillRect/>
          </a:stretch>
        </p:blipFill>
        <p:spPr bwMode="auto">
          <a:xfrm>
            <a:off x="3240435" y="4104506"/>
            <a:ext cx="1613768" cy="18723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6480795" y="792138"/>
            <a:ext cx="3816424" cy="576064"/>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p:nvPr/>
        </p:nvSpPr>
        <p:spPr>
          <a:xfrm>
            <a:off x="3389576" y="288082"/>
            <a:ext cx="4516365"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algn="ctr" defTabSz="912813">
              <a:defRPr/>
            </a:pPr>
            <a:r>
              <a:rPr lang="es-VE" b="1" dirty="0" err="1">
                <a:latin typeface="Times New Roman" pitchFamily="18" charset="0"/>
                <a:cs typeface="Times New Roman" pitchFamily="18" charset="0"/>
              </a:rPr>
              <a:t>Reconectador</a:t>
            </a:r>
            <a:r>
              <a:rPr lang="es-VE" b="1" dirty="0">
                <a:latin typeface="Times New Roman" pitchFamily="18" charset="0"/>
                <a:cs typeface="Times New Roman" pitchFamily="18" charset="0"/>
              </a:rPr>
              <a:t> interruptor tipo pedestal.</a:t>
            </a:r>
            <a:endParaRPr lang="es-VE" b="1" kern="0" dirty="0">
              <a:latin typeface="Times New Roman" pitchFamily="18" charset="0"/>
              <a:cs typeface="Times New Roman" pitchFamily="18" charset="0"/>
            </a:endParaRPr>
          </a:p>
        </p:txBody>
      </p:sp>
      <p:pic>
        <p:nvPicPr>
          <p:cNvPr id="3" name="4 Imagen" descr="102_2904.JPG"/>
          <p:cNvPicPr>
            <a:picLocks noChangeAspect="1"/>
          </p:cNvPicPr>
          <p:nvPr/>
        </p:nvPicPr>
        <p:blipFill>
          <a:blip r:embed="rId2" cstate="print"/>
          <a:srcRect/>
          <a:stretch>
            <a:fillRect/>
          </a:stretch>
        </p:blipFill>
        <p:spPr bwMode="auto">
          <a:xfrm>
            <a:off x="288107" y="1296194"/>
            <a:ext cx="3960440" cy="2664296"/>
          </a:xfrm>
          <a:prstGeom prst="rect">
            <a:avLst/>
          </a:prstGeom>
          <a:ln>
            <a:noFill/>
          </a:ln>
          <a:effectLst>
            <a:outerShdw blurRad="292100" dist="139700" dir="2700000" algn="tl" rotWithShape="0">
              <a:srgbClr val="333333">
                <a:alpha val="65000"/>
              </a:srgbClr>
            </a:outerShdw>
          </a:effectLst>
        </p:spPr>
      </p:pic>
      <p:pic>
        <p:nvPicPr>
          <p:cNvPr id="5" name="4 Imagen" descr="102_2902.JPG"/>
          <p:cNvPicPr>
            <a:picLocks noChangeAspect="1"/>
          </p:cNvPicPr>
          <p:nvPr/>
        </p:nvPicPr>
        <p:blipFill>
          <a:blip r:embed="rId3" cstate="print"/>
          <a:srcRect/>
          <a:stretch>
            <a:fillRect/>
          </a:stretch>
        </p:blipFill>
        <p:spPr bwMode="auto">
          <a:xfrm>
            <a:off x="6552803" y="1368202"/>
            <a:ext cx="3960440" cy="2664296"/>
          </a:xfrm>
          <a:prstGeom prst="rect">
            <a:avLst/>
          </a:prstGeom>
          <a:ln>
            <a:noFill/>
          </a:ln>
          <a:effectLst>
            <a:outerShdw blurRad="292100" dist="139700" dir="2700000" algn="tl" rotWithShape="0">
              <a:srgbClr val="333333">
                <a:alpha val="65000"/>
              </a:srgbClr>
            </a:outerShdw>
          </a:effectLst>
        </p:spPr>
      </p:pic>
      <p:sp>
        <p:nvSpPr>
          <p:cNvPr id="7" name="6 Rectángulo"/>
          <p:cNvSpPr/>
          <p:nvPr/>
        </p:nvSpPr>
        <p:spPr>
          <a:xfrm>
            <a:off x="4824611" y="6624786"/>
            <a:ext cx="1579278"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kern="0" dirty="0">
                <a:latin typeface="Times New Roman" pitchFamily="18" charset="0"/>
                <a:cs typeface="Times New Roman" pitchFamily="18" charset="0"/>
              </a:rPr>
              <a:t>Vista previa.</a:t>
            </a:r>
            <a:endParaRPr lang="es-VE" dirty="0">
              <a:latin typeface="Times New Roman" pitchFamily="18" charset="0"/>
              <a:cs typeface="Times New Roman" pitchFamily="18" charset="0"/>
            </a:endParaRPr>
          </a:p>
        </p:txBody>
      </p:sp>
      <p:pic>
        <p:nvPicPr>
          <p:cNvPr id="8" name="7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099" y="5184626"/>
            <a:ext cx="1800200"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http://venezuelaparatodos.files.wordpress.com/2007/02/escudo-venezuela-2006.JPG"/>
          <p:cNvPicPr>
            <a:picLocks noChangeAspect="1" noChangeArrowheads="1"/>
          </p:cNvPicPr>
          <p:nvPr/>
        </p:nvPicPr>
        <p:blipFill>
          <a:blip r:embed="rId5" cstate="print"/>
          <a:srcRect/>
          <a:stretch>
            <a:fillRect/>
          </a:stretch>
        </p:blipFill>
        <p:spPr bwMode="auto">
          <a:xfrm>
            <a:off x="8929067" y="5328642"/>
            <a:ext cx="1685776" cy="16563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216099" y="648122"/>
            <a:ext cx="3816424" cy="576064"/>
          </a:xfrm>
          <a:prstGeom prst="rect">
            <a:avLst/>
          </a:prstGeom>
          <a:noFill/>
          <a:ln w="9525">
            <a:noFill/>
            <a:miter lim="800000"/>
            <a:headEnd/>
            <a:tailEnd/>
          </a:ln>
        </p:spPr>
      </p:pic>
      <p:pic>
        <p:nvPicPr>
          <p:cNvPr id="11" name="4 Imagen" descr="102_2905.JPG"/>
          <p:cNvPicPr>
            <a:picLocks noChangeAspect="1"/>
          </p:cNvPicPr>
          <p:nvPr/>
        </p:nvPicPr>
        <p:blipFill>
          <a:blip r:embed="rId7" cstate="print"/>
          <a:srcRect/>
          <a:stretch>
            <a:fillRect/>
          </a:stretch>
        </p:blipFill>
        <p:spPr bwMode="auto">
          <a:xfrm>
            <a:off x="3816499" y="3744466"/>
            <a:ext cx="3672408" cy="280831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p:nvPr/>
        </p:nvSpPr>
        <p:spPr>
          <a:xfrm>
            <a:off x="144091" y="144066"/>
            <a:ext cx="1775038" cy="400110"/>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lvl="0"/>
            <a:r>
              <a:rPr lang="es-VE" b="1" cap="all" dirty="0">
                <a:latin typeface="Times New Roman" pitchFamily="18" charset="0"/>
                <a:cs typeface="Times New Roman" pitchFamily="18" charset="0"/>
              </a:rPr>
              <a:t>S</a:t>
            </a:r>
            <a:r>
              <a:rPr lang="es-VE" b="1" dirty="0">
                <a:latin typeface="Times New Roman" pitchFamily="18" charset="0"/>
                <a:cs typeface="Times New Roman" pitchFamily="18" charset="0"/>
              </a:rPr>
              <a:t>eccionadores</a:t>
            </a:r>
            <a:endParaRPr lang="es-VE" b="1" cap="all" dirty="0">
              <a:latin typeface="Times New Roman" pitchFamily="18" charset="0"/>
              <a:cs typeface="Times New Roman" pitchFamily="18" charset="0"/>
            </a:endParaRPr>
          </a:p>
        </p:txBody>
      </p:sp>
      <p:sp>
        <p:nvSpPr>
          <p:cNvPr id="57345" name="Rectangle 1"/>
          <p:cNvSpPr>
            <a:spLocks noChangeArrowheads="1"/>
          </p:cNvSpPr>
          <p:nvPr/>
        </p:nvSpPr>
        <p:spPr bwMode="auto">
          <a:xfrm>
            <a:off x="144091" y="648122"/>
            <a:ext cx="10441160" cy="1477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Los seccionadores se utilizan principalmente para dejar el tramo con los equipos asociados completamente aislado o </a:t>
            </a:r>
            <a:r>
              <a:rPr kumimoji="0" lang="es-VE" sz="18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desenergizados</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a objeto de realizar pruebas o mantenimiento en dichos equipos, o cuando el tramo va a permanecer </a:t>
            </a:r>
            <a:r>
              <a:rPr kumimoji="0" lang="es-VE" sz="18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desenergizado</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un periodo de tiempo indeterminado. 	</a:t>
            </a:r>
          </a:p>
          <a:p>
            <a:pPr marL="0" marR="0" lvl="0" indent="0" algn="just" defTabSz="914400" rtl="0" eaLnBrk="1" fontAlgn="base" latinLnBrk="0" hangingPunct="1">
              <a:lnSpc>
                <a:spcPct val="100000"/>
              </a:lnSpc>
              <a:spcBef>
                <a:spcPct val="0"/>
              </a:spcBef>
              <a:spcAft>
                <a:spcPct val="0"/>
              </a:spcAft>
              <a:buClrTx/>
              <a:buSzTx/>
              <a:buFontTx/>
              <a:buNone/>
              <a:tabLst/>
            </a:pPr>
            <a:r>
              <a:rPr lang="es-VE" sz="1800" dirty="0">
                <a:solidFill>
                  <a:srgbClr val="0D0D0D"/>
                </a:solidFill>
                <a:latin typeface="Times New Roman" pitchFamily="18" charset="0"/>
                <a:ea typeface="Calibri" pitchFamily="34" charset="0"/>
                <a:cs typeface="Times New Roman" pitchFamily="18" charset="0"/>
              </a:rPr>
              <a:t>	</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Las operaciones de cierre o apertura pueden realizarse con mando manual o mando el</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ctrico, en este </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ú</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ltimo caso puede operarse localmente o a distancia.</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4" name="3 Rectángulo"/>
          <p:cNvSpPr/>
          <p:nvPr/>
        </p:nvSpPr>
        <p:spPr>
          <a:xfrm>
            <a:off x="1728267" y="2232298"/>
            <a:ext cx="7056784"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ES" b="1" i="1" dirty="0">
                <a:latin typeface="Times New Roman" pitchFamily="18" charset="0"/>
                <a:cs typeface="Times New Roman" pitchFamily="18" charset="0"/>
              </a:rPr>
              <a:t>Los Valores Característicos de un seccionador son los siguientes:</a:t>
            </a:r>
            <a:endParaRPr lang="es-VE" b="1" i="1" dirty="0">
              <a:latin typeface="Times New Roman" pitchFamily="18" charset="0"/>
              <a:cs typeface="Times New Roman" pitchFamily="18" charset="0"/>
            </a:endParaRPr>
          </a:p>
        </p:txBody>
      </p:sp>
      <p:sp>
        <p:nvSpPr>
          <p:cNvPr id="1025" name="Rectangle 1"/>
          <p:cNvSpPr>
            <a:spLocks noChangeArrowheads="1"/>
          </p:cNvSpPr>
          <p:nvPr/>
        </p:nvSpPr>
        <p:spPr bwMode="auto">
          <a:xfrm>
            <a:off x="3816499" y="2736354"/>
            <a:ext cx="2448272"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Tensi</a:t>
            </a:r>
            <a:r>
              <a:rPr kumimoji="0" lang="es-ES" sz="1800" b="1" i="1"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nominal (</a:t>
            </a:r>
            <a:r>
              <a:rPr kumimoji="0" lang="es-ES" sz="1800" b="1" i="1"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kV</a:t>
            </a: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t>
            </a:r>
            <a:endParaRPr kumimoji="0" lang="es-ES" sz="1800" b="1" i="1" u="none" strike="noStrike" cap="none" normalizeH="0" baseline="0" dirty="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816499" y="3240410"/>
            <a:ext cx="2480166"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lang="es-ES" sz="1800" b="1" i="1" dirty="0">
                <a:solidFill>
                  <a:srgbClr val="0D0D0D"/>
                </a:solidFill>
                <a:latin typeface="Times New Roman" pitchFamily="18" charset="0"/>
                <a:ea typeface="Calibri" pitchFamily="34" charset="0"/>
                <a:cs typeface="Times New Roman" pitchFamily="18" charset="0"/>
              </a:rPr>
              <a:t>I</a:t>
            </a: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ntensidad nominal (A)</a:t>
            </a:r>
            <a:endParaRPr kumimoji="0" lang="es-ES"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27" name="Rectangle 3"/>
          <p:cNvSpPr>
            <a:spLocks noChangeArrowheads="1"/>
          </p:cNvSpPr>
          <p:nvPr/>
        </p:nvSpPr>
        <p:spPr bwMode="auto">
          <a:xfrm>
            <a:off x="3816499" y="3744466"/>
            <a:ext cx="2593659"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Tensiones de ensayo (</a:t>
            </a:r>
            <a:r>
              <a:rPr kumimoji="0" lang="es-ES" sz="1800" b="1" i="1"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kV</a:t>
            </a: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t>
            </a:r>
            <a:endParaRPr kumimoji="0" lang="es-ES"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28" name="Rectangle 4"/>
          <p:cNvSpPr>
            <a:spLocks noChangeArrowheads="1"/>
          </p:cNvSpPr>
          <p:nvPr/>
        </p:nvSpPr>
        <p:spPr bwMode="auto">
          <a:xfrm>
            <a:off x="3384451" y="4248522"/>
            <a:ext cx="3563796"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Intensidad de corta duración (</a:t>
            </a:r>
            <a:r>
              <a:rPr kumimoji="0" lang="es-ES" sz="1800" b="1" i="1"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kA,s</a:t>
            </a: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t>
            </a:r>
            <a:endParaRPr kumimoji="0" lang="es-ES"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29" name="Rectangle 5"/>
          <p:cNvSpPr>
            <a:spLocks noChangeArrowheads="1"/>
          </p:cNvSpPr>
          <p:nvPr/>
        </p:nvSpPr>
        <p:spPr bwMode="auto">
          <a:xfrm>
            <a:off x="216099" y="4824586"/>
            <a:ext cx="4176464"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Tipo de enclavamiento en un seccionador:</a:t>
            </a:r>
            <a:endParaRPr kumimoji="0" lang="es-ES"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9 Rectángulo"/>
          <p:cNvSpPr/>
          <p:nvPr/>
        </p:nvSpPr>
        <p:spPr>
          <a:xfrm>
            <a:off x="4320555" y="5400650"/>
            <a:ext cx="1319592"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s-ES" b="1" i="1" dirty="0">
                <a:latin typeface="Times New Roman" pitchFamily="18" charset="0"/>
                <a:cs typeface="Times New Roman" pitchFamily="18" charset="0"/>
              </a:rPr>
              <a:t>Mecánico</a:t>
            </a:r>
            <a:r>
              <a:rPr lang="es-ES" dirty="0"/>
              <a:t>.</a:t>
            </a:r>
            <a:endParaRPr lang="es-VE" dirty="0"/>
          </a:p>
        </p:txBody>
      </p:sp>
      <p:sp>
        <p:nvSpPr>
          <p:cNvPr id="11" name="10 Rectángulo"/>
          <p:cNvSpPr/>
          <p:nvPr/>
        </p:nvSpPr>
        <p:spPr>
          <a:xfrm>
            <a:off x="4392563" y="5976714"/>
            <a:ext cx="1200970"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s-ES" b="1" i="1" dirty="0">
                <a:latin typeface="Times New Roman" pitchFamily="18" charset="0"/>
                <a:cs typeface="Times New Roman" pitchFamily="18" charset="0"/>
              </a:rPr>
              <a:t>Eléctrico</a:t>
            </a:r>
            <a:r>
              <a:rPr lang="es-ES" dirty="0">
                <a:latin typeface="Times New Roman" pitchFamily="18" charset="0"/>
                <a:cs typeface="Times New Roman" pitchFamily="18" charset="0"/>
              </a:rPr>
              <a:t>.</a:t>
            </a:r>
            <a:endParaRPr lang="es-VE" dirty="0">
              <a:latin typeface="Times New Roman" pitchFamily="18" charset="0"/>
              <a:cs typeface="Times New Roman" pitchFamily="18" charset="0"/>
            </a:endParaRPr>
          </a:p>
        </p:txBody>
      </p:sp>
      <p:sp>
        <p:nvSpPr>
          <p:cNvPr id="12" name="11 Rectángulo"/>
          <p:cNvSpPr/>
          <p:nvPr/>
        </p:nvSpPr>
        <p:spPr>
          <a:xfrm>
            <a:off x="4176539" y="6552778"/>
            <a:ext cx="1579278"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ES" b="1" i="1" dirty="0">
                <a:latin typeface="Times New Roman" pitchFamily="18" charset="0"/>
                <a:cs typeface="Times New Roman" pitchFamily="18" charset="0"/>
              </a:rPr>
              <a:t>Vía software.</a:t>
            </a:r>
            <a:endParaRPr lang="es-VE" b="1" i="1" dirty="0">
              <a:latin typeface="Times New Roman" pitchFamily="18" charset="0"/>
              <a:cs typeface="Times New Roman" pitchFamily="18" charset="0"/>
            </a:endParaRPr>
          </a:p>
        </p:txBody>
      </p:sp>
      <p:pic>
        <p:nvPicPr>
          <p:cNvPr id="13" name="12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107" y="5184626"/>
            <a:ext cx="1800200"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13 Imagen" descr="http://venezuelaparatodos.files.wordpress.com/2007/02/escudo-venezuela-2006.JPG"/>
          <p:cNvPicPr>
            <a:picLocks noChangeAspect="1" noChangeArrowheads="1"/>
          </p:cNvPicPr>
          <p:nvPr/>
        </p:nvPicPr>
        <p:blipFill>
          <a:blip r:embed="rId3" cstate="print"/>
          <a:srcRect/>
          <a:stretch>
            <a:fillRect/>
          </a:stretch>
        </p:blipFill>
        <p:spPr bwMode="auto">
          <a:xfrm>
            <a:off x="8641035" y="4320530"/>
            <a:ext cx="1757784" cy="18723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696819" y="6408762"/>
            <a:ext cx="3816424" cy="576064"/>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3456459" y="144066"/>
            <a:ext cx="3937488"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s-ES"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Clasificaci</a:t>
            </a:r>
            <a:r>
              <a:rPr kumimoji="0" lang="es-ES" b="1"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de los seccionadores.</a:t>
            </a:r>
            <a:endParaRPr kumimoji="0" lang="es-ES" b="0" i="0" u="none" strike="noStrike" cap="none" normalizeH="0" baseline="0" dirty="0">
              <a:ln>
                <a:noFill/>
              </a:ln>
              <a:solidFill>
                <a:schemeClr val="tx1"/>
              </a:solidFill>
              <a:effectLst/>
              <a:latin typeface="Arial" pitchFamily="34" charset="0"/>
              <a:cs typeface="Arial" pitchFamily="34" charset="0"/>
            </a:endParaRPr>
          </a:p>
        </p:txBody>
      </p:sp>
      <p:sp>
        <p:nvSpPr>
          <p:cNvPr id="56322" name="Rectangle 2"/>
          <p:cNvSpPr>
            <a:spLocks noChangeArrowheads="1"/>
          </p:cNvSpPr>
          <p:nvPr/>
        </p:nvSpPr>
        <p:spPr bwMode="auto">
          <a:xfrm>
            <a:off x="177627" y="936154"/>
            <a:ext cx="2640466"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990600" algn="l"/>
              </a:tabLst>
            </a:pP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Según el tipo de apertura.</a:t>
            </a:r>
            <a:endParaRPr kumimoji="0" lang="es-ES"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6323" name="Rectangle 3"/>
          <p:cNvSpPr>
            <a:spLocks noChangeArrowheads="1"/>
          </p:cNvSpPr>
          <p:nvPr/>
        </p:nvSpPr>
        <p:spPr bwMode="auto">
          <a:xfrm>
            <a:off x="144091" y="1440210"/>
            <a:ext cx="4176464" cy="281262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Rotativos de Dos Columnas.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Apertura Lateral o Central.</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Rotativos de Tres Columnas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Doble Apertura Lateral o Lateral en V.</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Basculantes</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Pant</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grafos.</a:t>
            </a:r>
            <a:endParaRPr kumimoji="0" lang="es-ES" b="0" i="0" u="none" strike="noStrike" cap="none" normalizeH="0" baseline="0" dirty="0">
              <a:ln>
                <a:noFill/>
              </a:ln>
              <a:solidFill>
                <a:schemeClr val="tx1"/>
              </a:solidFill>
              <a:effectLst/>
              <a:latin typeface="Arial" pitchFamily="34" charset="0"/>
              <a:cs typeface="Arial" pitchFamily="34" charset="0"/>
            </a:endParaRPr>
          </a:p>
        </p:txBody>
      </p:sp>
      <p:sp>
        <p:nvSpPr>
          <p:cNvPr id="56324" name="Rectangle 4"/>
          <p:cNvSpPr>
            <a:spLocks noChangeArrowheads="1"/>
          </p:cNvSpPr>
          <p:nvPr/>
        </p:nvSpPr>
        <p:spPr bwMode="auto">
          <a:xfrm>
            <a:off x="7704931" y="936154"/>
            <a:ext cx="2736647" cy="369332"/>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1350963" algn="l"/>
              </a:tabLst>
            </a:pPr>
            <a:r>
              <a:rPr kumimoji="0" lang="es-ES"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Según el número de fases. </a:t>
            </a:r>
            <a:endParaRPr kumimoji="0" lang="es-ES"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6326" name="Rectangle 6"/>
          <p:cNvSpPr>
            <a:spLocks noChangeArrowheads="1"/>
          </p:cNvSpPr>
          <p:nvPr/>
        </p:nvSpPr>
        <p:spPr bwMode="auto">
          <a:xfrm>
            <a:off x="7704931" y="1440210"/>
            <a:ext cx="2016224" cy="960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Monofásico</a:t>
            </a:r>
          </a:p>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Trifásico.</a:t>
            </a:r>
            <a:r>
              <a:rPr kumimoji="0" lang="es-VE" b="0" i="0" u="none" strike="noStrike" cap="none" normalizeH="0" baseline="0" dirty="0">
                <a:ln>
                  <a:noFill/>
                </a:ln>
                <a:solidFill>
                  <a:schemeClr val="tx1"/>
                </a:solidFill>
                <a:effectLst/>
                <a:latin typeface="Times New Roman" pitchFamily="18" charset="0"/>
                <a:cs typeface="Times New Roman" pitchFamily="18" charset="0"/>
              </a:rPr>
              <a:t> </a:t>
            </a:r>
          </a:p>
        </p:txBody>
      </p:sp>
      <p:sp>
        <p:nvSpPr>
          <p:cNvPr id="56327" name="Rectangle 7"/>
          <p:cNvSpPr>
            <a:spLocks noChangeArrowheads="1"/>
          </p:cNvSpPr>
          <p:nvPr/>
        </p:nvSpPr>
        <p:spPr bwMode="auto">
          <a:xfrm>
            <a:off x="144091" y="4680570"/>
            <a:ext cx="2818400"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Según el tipo de mando.</a:t>
            </a:r>
            <a:endParaRPr kumimoji="0" lang="es-ES"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6328" name="Rectangle 8"/>
          <p:cNvSpPr>
            <a:spLocks noChangeArrowheads="1"/>
          </p:cNvSpPr>
          <p:nvPr/>
        </p:nvSpPr>
        <p:spPr bwMode="auto">
          <a:xfrm>
            <a:off x="144091" y="5256634"/>
            <a:ext cx="1512168" cy="142167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Neum</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á</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tico</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El</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ctrico</a:t>
            </a:r>
            <a:endParaRPr kumimoji="0" lang="es-VE"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Manual </a:t>
            </a:r>
            <a:endParaRPr kumimoji="0" lang="es-ES" b="0" i="0" u="none" strike="noStrike" cap="none" normalizeH="0" baseline="0" dirty="0">
              <a:ln>
                <a:noFill/>
              </a:ln>
              <a:solidFill>
                <a:schemeClr val="tx1"/>
              </a:solidFill>
              <a:effectLst/>
              <a:latin typeface="Arial" pitchFamily="34" charset="0"/>
              <a:cs typeface="Arial" pitchFamily="34" charset="0"/>
            </a:endParaRPr>
          </a:p>
        </p:txBody>
      </p:sp>
      <p:sp>
        <p:nvSpPr>
          <p:cNvPr id="10" name="9 Rectángulo"/>
          <p:cNvSpPr/>
          <p:nvPr/>
        </p:nvSpPr>
        <p:spPr>
          <a:xfrm>
            <a:off x="6912843" y="2880370"/>
            <a:ext cx="3357009"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ES" b="1" i="1" dirty="0">
                <a:latin typeface="Times New Roman" pitchFamily="18" charset="0"/>
                <a:cs typeface="Times New Roman" pitchFamily="18" charset="0"/>
              </a:rPr>
              <a:t>Según el tipo de aislamiento. </a:t>
            </a:r>
            <a:endParaRPr lang="es-VE" b="1" i="1" dirty="0">
              <a:latin typeface="Times New Roman" pitchFamily="18" charset="0"/>
              <a:cs typeface="Times New Roman" pitchFamily="18" charset="0"/>
            </a:endParaRPr>
          </a:p>
        </p:txBody>
      </p:sp>
      <p:sp>
        <p:nvSpPr>
          <p:cNvPr id="56329" name="Rectangle 9"/>
          <p:cNvSpPr>
            <a:spLocks noChangeArrowheads="1"/>
          </p:cNvSpPr>
          <p:nvPr/>
        </p:nvSpPr>
        <p:spPr bwMode="auto">
          <a:xfrm>
            <a:off x="6912843" y="3456434"/>
            <a:ext cx="1107996" cy="96000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Al aire</a:t>
            </a:r>
          </a:p>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En SF6</a:t>
            </a:r>
            <a:r>
              <a:rPr kumimoji="0" lang="es-VE" b="0" i="0" u="none" strike="noStrike" cap="none" normalizeH="0" baseline="0" dirty="0">
                <a:ln>
                  <a:noFill/>
                </a:ln>
                <a:solidFill>
                  <a:schemeClr val="tx1"/>
                </a:solidFill>
                <a:effectLst/>
                <a:latin typeface="Arial" pitchFamily="34" charset="0"/>
                <a:cs typeface="Arial" pitchFamily="34" charset="0"/>
              </a:rPr>
              <a:t> </a:t>
            </a:r>
          </a:p>
        </p:txBody>
      </p:sp>
      <p:pic>
        <p:nvPicPr>
          <p:cNvPr id="12" name="11 Imagen" descr="http://1.bp.blogspot.com/-4T-Y6dU6pWQ/U5juE7cLhKI/AAAAAAAAAS4/c58w_ThM8Ms/s1600/Logo%2BUPTJA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0955" y="4104506"/>
            <a:ext cx="2304256" cy="25922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12 Imagen" descr="http://venezuelaparatodos.files.wordpress.com/2007/02/escudo-venezuela-2006.JPG"/>
          <p:cNvPicPr>
            <a:picLocks noChangeAspect="1" noChangeArrowheads="1"/>
          </p:cNvPicPr>
          <p:nvPr/>
        </p:nvPicPr>
        <p:blipFill>
          <a:blip r:embed="rId3" cstate="print"/>
          <a:srcRect/>
          <a:stretch>
            <a:fillRect/>
          </a:stretch>
        </p:blipFill>
        <p:spPr bwMode="auto">
          <a:xfrm>
            <a:off x="5472683" y="4824586"/>
            <a:ext cx="1656184" cy="180037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408787" y="6696794"/>
            <a:ext cx="3816424" cy="36004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144091" y="144066"/>
            <a:ext cx="5580749" cy="3384376"/>
          </a:xfrm>
          <a:prstGeom prst="rect">
            <a:avLst/>
          </a:prstGeom>
          <a:ln>
            <a:noFill/>
          </a:ln>
          <a:effectLst>
            <a:outerShdw blurRad="292100" dist="139700" dir="2700000" algn="tl" rotWithShape="0">
              <a:srgbClr val="333333">
                <a:alpha val="65000"/>
              </a:srgbClr>
            </a:outerShdw>
          </a:effectLst>
        </p:spPr>
      </p:pic>
      <p:pic>
        <p:nvPicPr>
          <p:cNvPr id="3" name="2 Imagen"/>
          <p:cNvPicPr/>
          <p:nvPr/>
        </p:nvPicPr>
        <p:blipFill>
          <a:blip r:embed="rId3" cstate="print"/>
          <a:srcRect/>
          <a:stretch>
            <a:fillRect/>
          </a:stretch>
        </p:blipFill>
        <p:spPr bwMode="auto">
          <a:xfrm>
            <a:off x="5256659" y="3312418"/>
            <a:ext cx="5284788" cy="3578369"/>
          </a:xfrm>
          <a:prstGeom prst="rect">
            <a:avLst/>
          </a:prstGeom>
          <a:ln>
            <a:noFill/>
          </a:ln>
          <a:effectLst>
            <a:outerShdw blurRad="292100" dist="139700" dir="2700000" algn="tl" rotWithShape="0">
              <a:srgbClr val="333333">
                <a:alpha val="65000"/>
              </a:srgbClr>
            </a:outerShdw>
          </a:effectLst>
        </p:spPr>
      </p:pic>
      <p:sp>
        <p:nvSpPr>
          <p:cNvPr id="57345" name="Rectangle 1"/>
          <p:cNvSpPr>
            <a:spLocks noChangeArrowheads="1"/>
          </p:cNvSpPr>
          <p:nvPr/>
        </p:nvSpPr>
        <p:spPr bwMode="auto">
          <a:xfrm>
            <a:off x="792163" y="4896594"/>
            <a:ext cx="4320480"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Seccionadores de columna giratoria. </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sp>
        <p:nvSpPr>
          <p:cNvPr id="57346" name="Rectangle 2"/>
          <p:cNvSpPr>
            <a:spLocks noChangeArrowheads="1"/>
          </p:cNvSpPr>
          <p:nvPr/>
        </p:nvSpPr>
        <p:spPr bwMode="auto">
          <a:xfrm>
            <a:off x="5976739" y="864146"/>
            <a:ext cx="2952328" cy="369332"/>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Seccionador de pantógrafo.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6" name="5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091" y="5400700"/>
            <a:ext cx="1800200"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5" cstate="print"/>
          <a:srcRect/>
          <a:stretch>
            <a:fillRect/>
          </a:stretch>
        </p:blipFill>
        <p:spPr bwMode="auto">
          <a:xfrm>
            <a:off x="8857059" y="1224186"/>
            <a:ext cx="1757784" cy="18723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6120755" y="144066"/>
            <a:ext cx="3816424" cy="576064"/>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4 Imagen" descr="http://2.bp.blogspot.com/-0dnUVZAIn2k/ToZD0HJ5RgI/AAAAAAAABv0/EN4C9eF1YZg/s400/Nihuil_16.jpg"/>
          <p:cNvPicPr>
            <a:picLocks noChangeAspect="1" noChangeArrowheads="1"/>
          </p:cNvPicPr>
          <p:nvPr/>
        </p:nvPicPr>
        <p:blipFill>
          <a:blip r:embed="rId2" cstate="print"/>
          <a:srcRect/>
          <a:stretch>
            <a:fillRect/>
          </a:stretch>
        </p:blipFill>
        <p:spPr bwMode="auto">
          <a:xfrm>
            <a:off x="288107" y="288082"/>
            <a:ext cx="4464496" cy="4752528"/>
          </a:xfrm>
          <a:prstGeom prst="rect">
            <a:avLst/>
          </a:prstGeom>
          <a:ln>
            <a:noFill/>
          </a:ln>
          <a:effectLst>
            <a:outerShdw blurRad="292100" dist="139700" dir="2700000" algn="tl" rotWithShape="0">
              <a:srgbClr val="333333">
                <a:alpha val="65000"/>
              </a:srgbClr>
            </a:outerShdw>
          </a:effectLst>
        </p:spPr>
      </p:pic>
      <p:pic>
        <p:nvPicPr>
          <p:cNvPr id="3" name="5 Imagen" descr="http://2.bp.blogspot.com/-TM-FIzEcUts/ToZD0HstALI/AAAAAAAABvs/W4sgGfkPdXU/s400/Nihuil_15.jpg"/>
          <p:cNvPicPr>
            <a:picLocks noChangeAspect="1" noChangeArrowheads="1"/>
          </p:cNvPicPr>
          <p:nvPr/>
        </p:nvPicPr>
        <p:blipFill>
          <a:blip r:embed="rId3" cstate="print"/>
          <a:srcRect/>
          <a:stretch>
            <a:fillRect/>
          </a:stretch>
        </p:blipFill>
        <p:spPr bwMode="auto">
          <a:xfrm>
            <a:off x="6480795" y="288082"/>
            <a:ext cx="4175745" cy="4680520"/>
          </a:xfrm>
          <a:prstGeom prst="rect">
            <a:avLst/>
          </a:prstGeom>
          <a:ln>
            <a:noFill/>
          </a:ln>
          <a:effectLst>
            <a:outerShdw blurRad="292100" dist="139700" dir="2700000" algn="tl" rotWithShape="0">
              <a:srgbClr val="333333">
                <a:alpha val="65000"/>
              </a:srgbClr>
            </a:outerShdw>
          </a:effectLst>
        </p:spPr>
      </p:pic>
      <p:sp>
        <p:nvSpPr>
          <p:cNvPr id="4" name="3 Rectángulo"/>
          <p:cNvSpPr/>
          <p:nvPr/>
        </p:nvSpPr>
        <p:spPr>
          <a:xfrm>
            <a:off x="504131" y="5976714"/>
            <a:ext cx="10009112" cy="1015663"/>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just"/>
            <a:r>
              <a:rPr lang="es-VE" b="1" i="1" kern="0" dirty="0">
                <a:latin typeface="Times New Roman" pitchFamily="18" charset="0"/>
                <a:cs typeface="Times New Roman" pitchFamily="18" charset="0"/>
              </a:rPr>
              <a:t>	</a:t>
            </a:r>
            <a:r>
              <a:rPr lang="es-VE" b="1" kern="0" dirty="0">
                <a:latin typeface="Times New Roman" pitchFamily="18" charset="0"/>
                <a:cs typeface="Times New Roman" pitchFamily="18" charset="0"/>
              </a:rPr>
              <a:t>También conocidos como  separadores o </a:t>
            </a:r>
            <a:r>
              <a:rPr lang="es-VE" b="1" kern="0" dirty="0" err="1">
                <a:latin typeface="Times New Roman" pitchFamily="18" charset="0"/>
                <a:cs typeface="Times New Roman" pitchFamily="18" charset="0"/>
              </a:rPr>
              <a:t>desconectadores</a:t>
            </a:r>
            <a:r>
              <a:rPr lang="es-VE" b="1" kern="0" dirty="0">
                <a:latin typeface="Times New Roman" pitchFamily="18" charset="0"/>
                <a:cs typeface="Times New Roman" pitchFamily="18" charset="0"/>
              </a:rPr>
              <a:t>  como dispositivos que sirven para conectar y desconectar diversas partes de una instalación para efectuar maniobras de operación o bien de mantenimiento.</a:t>
            </a:r>
            <a:endParaRPr lang="es-VE" b="1" dirty="0">
              <a:latin typeface="Times New Roman" pitchFamily="18" charset="0"/>
              <a:cs typeface="Times New Roman" pitchFamily="18" charset="0"/>
            </a:endParaRPr>
          </a:p>
        </p:txBody>
      </p:sp>
      <p:sp>
        <p:nvSpPr>
          <p:cNvPr id="5" name="4 Rectángulo"/>
          <p:cNvSpPr/>
          <p:nvPr/>
        </p:nvSpPr>
        <p:spPr>
          <a:xfrm>
            <a:off x="4144479" y="5184626"/>
            <a:ext cx="2805769"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algn="ctr" defTabSz="912813"/>
            <a:r>
              <a:rPr lang="es-VE" b="1" dirty="0">
                <a:latin typeface="Times New Roman" pitchFamily="18" charset="0"/>
                <a:cs typeface="Times New Roman" pitchFamily="18" charset="0"/>
              </a:rPr>
              <a:t>Seccionadores de líneas.</a:t>
            </a:r>
          </a:p>
        </p:txBody>
      </p:sp>
      <p:pic>
        <p:nvPicPr>
          <p:cNvPr id="6" name="5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8627" y="432098"/>
            <a:ext cx="1296144" cy="1296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venezuelaparatodos.files.wordpress.com/2007/02/escudo-venezuela-2006.JPG"/>
          <p:cNvPicPr>
            <a:picLocks noChangeAspect="1" noChangeArrowheads="1"/>
          </p:cNvPicPr>
          <p:nvPr/>
        </p:nvPicPr>
        <p:blipFill>
          <a:blip r:embed="rId5" cstate="print"/>
          <a:srcRect/>
          <a:stretch>
            <a:fillRect/>
          </a:stretch>
        </p:blipFill>
        <p:spPr bwMode="auto">
          <a:xfrm>
            <a:off x="5040635" y="2520330"/>
            <a:ext cx="1181720" cy="12241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6696819" y="5616674"/>
            <a:ext cx="3816424" cy="288032"/>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Seccionador 400KV.wmv">
            <a:hlinkClick r:id="" action="ppaction://media"/>
          </p:cNvPr>
          <p:cNvPicPr>
            <a:picLocks noRot="1" noChangeAspect="1"/>
          </p:cNvPicPr>
          <p:nvPr>
            <a:videoFile r:link="rId1"/>
          </p:nvPr>
        </p:nvPicPr>
        <p:blipFill>
          <a:blip r:embed="rId4" cstate="print"/>
          <a:srcRect/>
          <a:stretch>
            <a:fillRect/>
          </a:stretch>
        </p:blipFill>
        <p:spPr>
          <a:xfrm>
            <a:off x="144091" y="144066"/>
            <a:ext cx="5328592" cy="3816424"/>
          </a:xfrm>
          <a:prstGeom prst="rect">
            <a:avLst/>
          </a:prstGeom>
          <a:ln>
            <a:noFill/>
          </a:ln>
          <a:effectLst>
            <a:outerShdw blurRad="292100" dist="139700" dir="2700000" algn="tl" rotWithShape="0">
              <a:srgbClr val="333333">
                <a:alpha val="65000"/>
              </a:srgbClr>
            </a:outerShdw>
          </a:effectLst>
        </p:spPr>
      </p:pic>
      <p:sp>
        <p:nvSpPr>
          <p:cNvPr id="3" name="2 Rectángulo"/>
          <p:cNvSpPr/>
          <p:nvPr/>
        </p:nvSpPr>
        <p:spPr>
          <a:xfrm>
            <a:off x="5760715" y="288082"/>
            <a:ext cx="4824536"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algn="ctr"/>
            <a:r>
              <a:rPr lang="es-ES" b="1" dirty="0">
                <a:latin typeface="Times New Roman" pitchFamily="18" charset="0"/>
                <a:cs typeface="Times New Roman" pitchFamily="18" charset="0"/>
              </a:rPr>
              <a:t>Arco Eléctrico en Seccionadores de 400 </a:t>
            </a:r>
            <a:r>
              <a:rPr lang="es-ES" b="1" dirty="0" err="1">
                <a:latin typeface="Times New Roman" pitchFamily="18" charset="0"/>
                <a:cs typeface="Times New Roman" pitchFamily="18" charset="0"/>
              </a:rPr>
              <a:t>kv</a:t>
            </a:r>
            <a:endParaRPr lang="es-VE" dirty="0">
              <a:latin typeface="Times New Roman" pitchFamily="18" charset="0"/>
              <a:cs typeface="Times New Roman" pitchFamily="18" charset="0"/>
            </a:endParaRPr>
          </a:p>
        </p:txBody>
      </p:sp>
      <p:pic>
        <p:nvPicPr>
          <p:cNvPr id="5" name="Seccionador 500 KV.wmv">
            <a:hlinkClick r:id="" action="ppaction://media"/>
          </p:cNvPr>
          <p:cNvPicPr>
            <a:picLocks noRot="1" noChangeAspect="1"/>
          </p:cNvPicPr>
          <p:nvPr>
            <a:videoFile r:link="rId2"/>
          </p:nvPr>
        </p:nvPicPr>
        <p:blipFill>
          <a:blip r:embed="rId5" cstate="print"/>
          <a:srcRect/>
          <a:stretch>
            <a:fillRect/>
          </a:stretch>
        </p:blipFill>
        <p:spPr>
          <a:xfrm>
            <a:off x="5328667" y="3384426"/>
            <a:ext cx="5255493" cy="3617590"/>
          </a:xfrm>
          <a:prstGeom prst="rect">
            <a:avLst/>
          </a:prstGeom>
        </p:spPr>
      </p:pic>
      <p:sp>
        <p:nvSpPr>
          <p:cNvPr id="6" name="5 Rectángulo"/>
          <p:cNvSpPr/>
          <p:nvPr/>
        </p:nvSpPr>
        <p:spPr>
          <a:xfrm>
            <a:off x="2304331" y="6480770"/>
            <a:ext cx="2837828"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ES" b="1" dirty="0">
                <a:latin typeface="Times New Roman" pitchFamily="18" charset="0"/>
                <a:cs typeface="Times New Roman" pitchFamily="18" charset="0"/>
              </a:rPr>
              <a:t>Seccionador de 500 KV</a:t>
            </a:r>
            <a:endParaRPr lang="es-VE" dirty="0">
              <a:latin typeface="Times New Roman" pitchFamily="18" charset="0"/>
              <a:cs typeface="Times New Roman" pitchFamily="18" charset="0"/>
            </a:endParaRPr>
          </a:p>
        </p:txBody>
      </p:sp>
      <p:pic>
        <p:nvPicPr>
          <p:cNvPr id="7" name="6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57059" y="1296194"/>
            <a:ext cx="1512168"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6048747" y="2880370"/>
            <a:ext cx="3816424" cy="432048"/>
          </a:xfrm>
          <a:prstGeom prst="rect">
            <a:avLst/>
          </a:prstGeom>
          <a:noFill/>
          <a:ln w="9525">
            <a:noFill/>
            <a:miter lim="800000"/>
            <a:headEnd/>
            <a:tailEnd/>
          </a:ln>
        </p:spPr>
      </p:pic>
      <p:pic>
        <p:nvPicPr>
          <p:cNvPr id="9" name="8 Imagen" descr="http://venezuelaparatodos.files.wordpress.com/2007/02/escudo-venezuela-2006.JPG"/>
          <p:cNvPicPr>
            <a:picLocks noChangeAspect="1" noChangeArrowheads="1"/>
          </p:cNvPicPr>
          <p:nvPr/>
        </p:nvPicPr>
        <p:blipFill>
          <a:blip r:embed="rId8" cstate="print"/>
          <a:srcRect/>
          <a:stretch>
            <a:fillRect/>
          </a:stretch>
        </p:blipFill>
        <p:spPr bwMode="auto">
          <a:xfrm>
            <a:off x="432123" y="5544666"/>
            <a:ext cx="1368152" cy="14401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video>
              <p:cMediaNode vol="80000">
                <p:cTn id="3" fill="hold" display="0">
                  <p:stCondLst>
                    <p:cond delay="indefinite"/>
                  </p:stCondLst>
                </p:cTn>
                <p:tgtEl>
                  <p:spTgt spid="5"/>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216099" y="144066"/>
            <a:ext cx="1552028"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VE"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Pararrayos. </a:t>
            </a:r>
            <a:endParaRPr kumimoji="0" lang="es-VE" b="0"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8370" name="Rectangle 2"/>
          <p:cNvSpPr>
            <a:spLocks noChangeArrowheads="1"/>
          </p:cNvSpPr>
          <p:nvPr/>
        </p:nvSpPr>
        <p:spPr bwMode="auto">
          <a:xfrm>
            <a:off x="144091" y="720130"/>
            <a:ext cx="10441160" cy="1477328"/>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Son dispositivos el</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ctricos formados por una serie de elementos resistivos no lineales y explosores que limitan la amplitud de las sobretensiones originadas por descargas atmosf</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é</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ricas, operaci</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de interruptores o desbalanceo del sistema. </a:t>
            </a:r>
            <a:endParaRPr kumimoji="0" lang="es-VE"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Para que los descargadores de sobre tensi</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realicen una protecci</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efectiva su instalaci</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deber</a:t>
            </a:r>
            <a:r>
              <a:rPr kumimoji="0" lang="es-VE" sz="1800" b="0" i="0" u="none" strike="noStrike" cap="none" normalizeH="0" baseline="0" dirty="0">
                <a:ln>
                  <a:noFill/>
                </a:ln>
                <a:solidFill>
                  <a:srgbClr val="0D0D0D"/>
                </a:solidFill>
                <a:effectLst/>
                <a:latin typeface="Calibri"/>
                <a:ea typeface="Calibri" pitchFamily="34" charset="0"/>
                <a:cs typeface="Times New Roman" pitchFamily="18" charset="0"/>
              </a:rPr>
              <a:t>á</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cumplir con lo siguiente:</a:t>
            </a: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58371" name="Rectangle 3"/>
          <p:cNvSpPr>
            <a:spLocks noChangeArrowheads="1"/>
          </p:cNvSpPr>
          <p:nvPr/>
        </p:nvSpPr>
        <p:spPr bwMode="auto">
          <a:xfrm>
            <a:off x="360115" y="2376314"/>
            <a:ext cx="9937104"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1-Que las conexiones entre el punto de unión del descargador de sobre tensión (Pararrayos) sean lo suficiente mente cortas) y se dispongan de una baja resistencia de puesta a tierra.</a:t>
            </a:r>
            <a:endParaRPr kumimoji="0" lang="es-VE" sz="1800" b="1" i="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8372" name="Rectangle 4"/>
          <p:cNvSpPr>
            <a:spLocks noChangeArrowheads="1"/>
          </p:cNvSpPr>
          <p:nvPr/>
        </p:nvSpPr>
        <p:spPr bwMode="auto">
          <a:xfrm>
            <a:off x="288107" y="3240410"/>
            <a:ext cx="10009112"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2-Que la distancia entre el descargador de sobre tensión y el equipo a proteger sea mantenida</a:t>
            </a:r>
            <a:r>
              <a:rPr kumimoji="0" lang="es-VE" sz="1800" b="1" i="1" u="none" strike="noStrike" cap="none" normalizeH="0" dirty="0">
                <a:ln>
                  <a:noFill/>
                </a:ln>
                <a:solidFill>
                  <a:srgbClr val="0D0D0D"/>
                </a:solidFill>
                <a:effectLst/>
                <a:latin typeface="Times New Roman" pitchFamily="18" charset="0"/>
                <a:ea typeface="Calibri" pitchFamily="34" charset="0"/>
                <a:cs typeface="Times New Roman" pitchFamily="18" charset="0"/>
              </a:rPr>
              <a:t> </a:t>
            </a: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dentro de un valor adecuado. </a:t>
            </a:r>
            <a:endParaRPr kumimoji="0" lang="es-VE" sz="1800" b="1" i="1"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7" name="6 Imagen" descr="102_1255.JPG"/>
          <p:cNvPicPr/>
          <p:nvPr/>
        </p:nvPicPr>
        <p:blipFill>
          <a:blip r:embed="rId2" cstate="print"/>
          <a:stretch>
            <a:fillRect/>
          </a:stretch>
        </p:blipFill>
        <p:spPr>
          <a:xfrm>
            <a:off x="216099" y="4320530"/>
            <a:ext cx="2948033" cy="2736304"/>
          </a:xfrm>
          <a:prstGeom prst="rect">
            <a:avLst/>
          </a:prstGeom>
          <a:ln>
            <a:noFill/>
          </a:ln>
          <a:effectLst>
            <a:outerShdw blurRad="292100" dist="139700" dir="2700000" algn="tl" rotWithShape="0">
              <a:srgbClr val="333333">
                <a:alpha val="65000"/>
              </a:srgbClr>
            </a:outerShdw>
          </a:effectLst>
        </p:spPr>
      </p:pic>
      <p:pic>
        <p:nvPicPr>
          <p:cNvPr id="8" name="7 Imagen" descr="Pararrayos1.jpg"/>
          <p:cNvPicPr/>
          <p:nvPr/>
        </p:nvPicPr>
        <p:blipFill>
          <a:blip r:embed="rId3" cstate="print"/>
          <a:stretch>
            <a:fillRect/>
          </a:stretch>
        </p:blipFill>
        <p:spPr>
          <a:xfrm>
            <a:off x="7704931" y="4248522"/>
            <a:ext cx="2863578" cy="2815665"/>
          </a:xfrm>
          <a:prstGeom prst="rect">
            <a:avLst/>
          </a:prstGeom>
          <a:ln>
            <a:noFill/>
          </a:ln>
          <a:effectLst>
            <a:outerShdw blurRad="292100" dist="139700" dir="2700000" algn="tl" rotWithShape="0">
              <a:srgbClr val="333333">
                <a:alpha val="65000"/>
              </a:srgbClr>
            </a:outerShdw>
          </a:effectLst>
        </p:spPr>
      </p:pic>
      <p:pic>
        <p:nvPicPr>
          <p:cNvPr id="9" name="8 Imagen"/>
          <p:cNvPicPr/>
          <p:nvPr/>
        </p:nvPicPr>
        <p:blipFill>
          <a:blip r:embed="rId4" cstate="print"/>
          <a:stretch>
            <a:fillRect/>
          </a:stretch>
        </p:blipFill>
        <p:spPr>
          <a:xfrm>
            <a:off x="4392563" y="5040610"/>
            <a:ext cx="2444750" cy="1930987"/>
          </a:xfrm>
          <a:prstGeom prst="rect">
            <a:avLst/>
          </a:prstGeom>
          <a:ln>
            <a:noFill/>
          </a:ln>
          <a:effectLst>
            <a:outerShdw blurRad="292100" dist="139700" dir="2700000" algn="tl" rotWithShape="0">
              <a:srgbClr val="333333">
                <a:alpha val="65000"/>
              </a:srgbClr>
            </a:outerShdw>
          </a:effectLst>
        </p:spPr>
      </p:pic>
      <p:sp>
        <p:nvSpPr>
          <p:cNvPr id="10" name="9 Rectángulo"/>
          <p:cNvSpPr/>
          <p:nvPr/>
        </p:nvSpPr>
        <p:spPr>
          <a:xfrm>
            <a:off x="4824611" y="4464546"/>
            <a:ext cx="1494320"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pPr lvl="0" algn="just" defTabSz="914400" fontAlgn="base">
              <a:spcBef>
                <a:spcPct val="0"/>
              </a:spcBef>
              <a:spcAft>
                <a:spcPct val="0"/>
              </a:spcAft>
            </a:pPr>
            <a:r>
              <a:rPr lang="es-VE" b="1" i="1" dirty="0">
                <a:solidFill>
                  <a:srgbClr val="0D0D0D"/>
                </a:solidFill>
                <a:latin typeface="Times New Roman" pitchFamily="18" charset="0"/>
                <a:ea typeface="Calibri" pitchFamily="34" charset="0"/>
                <a:cs typeface="Times New Roman" pitchFamily="18" charset="0"/>
              </a:rPr>
              <a:t>Pararrayos. </a:t>
            </a:r>
            <a:endParaRPr lang="es-VE" i="1"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a:off x="288107" y="216074"/>
            <a:ext cx="4680520" cy="4176464"/>
          </a:xfrm>
          <a:prstGeom prst="rect">
            <a:avLst/>
          </a:prstGeom>
          <a:ln>
            <a:noFill/>
          </a:ln>
          <a:effectLst>
            <a:outerShdw blurRad="292100" dist="139700" dir="2700000" algn="tl" rotWithShape="0">
              <a:srgbClr val="333333">
                <a:alpha val="65000"/>
              </a:srgbClr>
            </a:outerShdw>
          </a:effectLst>
        </p:spPr>
      </p:pic>
      <p:sp>
        <p:nvSpPr>
          <p:cNvPr id="3" name="2 Rectángulo"/>
          <p:cNvSpPr/>
          <p:nvPr/>
        </p:nvSpPr>
        <p:spPr>
          <a:xfrm>
            <a:off x="5112643" y="1296194"/>
            <a:ext cx="3550972"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dirty="0">
                <a:latin typeface="Times New Roman" pitchFamily="18" charset="0"/>
                <a:cs typeface="Times New Roman" pitchFamily="18" charset="0"/>
              </a:rPr>
              <a:t>Pararrayos tipo auto válvulas. </a:t>
            </a:r>
            <a:endParaRPr lang="es-VE" dirty="0">
              <a:latin typeface="Times New Roman" pitchFamily="18" charset="0"/>
              <a:cs typeface="Times New Roman" pitchFamily="18" charset="0"/>
            </a:endParaRPr>
          </a:p>
        </p:txBody>
      </p:sp>
      <p:pic>
        <p:nvPicPr>
          <p:cNvPr id="4" name="3 Imagen"/>
          <p:cNvPicPr/>
          <p:nvPr/>
        </p:nvPicPr>
        <p:blipFill>
          <a:blip r:embed="rId3" cstate="print"/>
          <a:srcRect/>
          <a:stretch>
            <a:fillRect/>
          </a:stretch>
        </p:blipFill>
        <p:spPr bwMode="auto">
          <a:xfrm>
            <a:off x="5256659" y="2880370"/>
            <a:ext cx="5345621" cy="4113749"/>
          </a:xfrm>
          <a:prstGeom prst="rect">
            <a:avLst/>
          </a:prstGeom>
          <a:ln>
            <a:noFill/>
          </a:ln>
          <a:effectLst>
            <a:outerShdw blurRad="292100" dist="139700" dir="2700000" algn="tl" rotWithShape="0">
              <a:srgbClr val="333333">
                <a:alpha val="65000"/>
              </a:srgbClr>
            </a:outerShdw>
          </a:effectLst>
        </p:spPr>
      </p:pic>
      <p:pic>
        <p:nvPicPr>
          <p:cNvPr id="5" name="4 Imagen" descr="http://venezuelaparatodos.files.wordpress.com/2007/02/escudo-venezuela-2006.JPG"/>
          <p:cNvPicPr>
            <a:picLocks noChangeAspect="1" noChangeArrowheads="1"/>
          </p:cNvPicPr>
          <p:nvPr/>
        </p:nvPicPr>
        <p:blipFill>
          <a:blip r:embed="rId4" cstate="print"/>
          <a:srcRect/>
          <a:stretch>
            <a:fillRect/>
          </a:stretch>
        </p:blipFill>
        <p:spPr bwMode="auto">
          <a:xfrm>
            <a:off x="216099" y="5256634"/>
            <a:ext cx="1656184" cy="17281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5 Imagen" descr="http://1.bp.blogspot.com/-4T-Y6dU6pWQ/U5juE7cLhKI/AAAAAAAAAS4/c58w_ThM8Ms/s1600/Logo%2BUPTJA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3083" y="216074"/>
            <a:ext cx="1512168"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1"/>
          <p:cNvPicPr>
            <a:picLocks noChangeAspect="1" noChangeArrowheads="1"/>
          </p:cNvPicPr>
          <p:nvPr/>
        </p:nvPicPr>
        <p:blipFill>
          <a:blip r:embed="rId6" cstate="print">
            <a:clrChange>
              <a:clrFrom>
                <a:srgbClr val="FDFDFD"/>
              </a:clrFrom>
              <a:clrTo>
                <a:srgbClr val="FDFDFD">
                  <a:alpha val="0"/>
                </a:srgbClr>
              </a:clrTo>
            </a:clrChange>
          </a:blip>
          <a:srcRect/>
          <a:stretch>
            <a:fillRect/>
          </a:stretch>
        </p:blipFill>
        <p:spPr bwMode="auto">
          <a:xfrm>
            <a:off x="6552803" y="1872258"/>
            <a:ext cx="3816424" cy="432048"/>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216099" y="144066"/>
            <a:ext cx="1738168"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tab pos="228600" algn="l"/>
              </a:tabLst>
            </a:pPr>
            <a:r>
              <a:rPr kumimoji="0" lang="es-VE" b="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Interruptores.</a:t>
            </a:r>
            <a:endParaRPr kumimoji="0" lang="es-VE" b="1" u="none" strike="noStrike" cap="none" normalizeH="0" baseline="0" dirty="0">
              <a:ln>
                <a:noFill/>
              </a:ln>
              <a:solidFill>
                <a:schemeClr val="tx1"/>
              </a:solidFill>
              <a:effectLst/>
              <a:latin typeface="Times New Roman" pitchFamily="18" charset="0"/>
              <a:cs typeface="Times New Roman" pitchFamily="18" charset="0"/>
            </a:endParaRPr>
          </a:p>
        </p:txBody>
      </p:sp>
      <p:sp>
        <p:nvSpPr>
          <p:cNvPr id="61442" name="Rectangle 2"/>
          <p:cNvSpPr>
            <a:spLocks noChangeArrowheads="1"/>
          </p:cNvSpPr>
          <p:nvPr/>
        </p:nvSpPr>
        <p:spPr bwMode="auto">
          <a:xfrm>
            <a:off x="216099" y="720130"/>
            <a:ext cx="10369153" cy="1200329"/>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El código eléctrico nacional define a un interruptor como “un dispositivo diseñado para abrir o cerrar un circuito por medios no automáticos y que abre el circuito automáticamente a una corriente predeterminada, sin daño para el mismo cuando se le usa de manera adecuada dentro de sus capacidades nominales.</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La IEEE </a:t>
            </a:r>
            <a:r>
              <a:rPr kumimoji="0" lang="es-VE" sz="1800" b="0" i="0" u="none" strike="noStrike" cap="none" normalizeH="0" baseline="0" dirty="0" err="1">
                <a:ln>
                  <a:noFill/>
                </a:ln>
                <a:solidFill>
                  <a:srgbClr val="0D0D0D"/>
                </a:solidFill>
                <a:effectLst/>
                <a:latin typeface="Times New Roman" pitchFamily="18" charset="0"/>
                <a:ea typeface="Calibri" pitchFamily="34" charset="0"/>
                <a:cs typeface="Times New Roman" pitchFamily="18" charset="0"/>
              </a:rPr>
              <a:t>Std</a:t>
            </a:r>
            <a:r>
              <a:rPr kumimoji="0" lang="es-VE" sz="18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C37.100-1992 clasifica a los interruptores de baja tensión en dos tipos:</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 name="4 Rectángulo"/>
          <p:cNvSpPr/>
          <p:nvPr/>
        </p:nvSpPr>
        <p:spPr>
          <a:xfrm>
            <a:off x="216099" y="2808362"/>
            <a:ext cx="10297144" cy="707886"/>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lvl="0" algn="just" defTabSz="914400" eaLnBrk="0" fontAlgn="base" hangingPunct="0">
              <a:spcBef>
                <a:spcPct val="0"/>
              </a:spcBef>
              <a:spcAft>
                <a:spcPct val="0"/>
              </a:spcAft>
            </a:pPr>
            <a:r>
              <a:rPr lang="es-VE" b="1" i="1" dirty="0">
                <a:solidFill>
                  <a:srgbClr val="0D0D0D"/>
                </a:solidFill>
                <a:latin typeface="Times New Roman" pitchFamily="18" charset="0"/>
                <a:ea typeface="Calibri" pitchFamily="34" charset="0"/>
                <a:cs typeface="Times New Roman" pitchFamily="18" charset="0"/>
              </a:rPr>
              <a:t>	2-Interruptores de potencia de baja tensión (LVPCB):</a:t>
            </a:r>
            <a:r>
              <a:rPr lang="es-VE" dirty="0">
                <a:solidFill>
                  <a:srgbClr val="0D0D0D"/>
                </a:solidFill>
                <a:latin typeface="Times New Roman" pitchFamily="18" charset="0"/>
                <a:ea typeface="Calibri" pitchFamily="34" charset="0"/>
                <a:cs typeface="Times New Roman" pitchFamily="18" charset="0"/>
              </a:rPr>
              <a:t> los cuales se usan en circuitos de hasta 1000 V, sin incluir a los MCCB. </a:t>
            </a:r>
            <a:endParaRPr lang="es-VE" dirty="0">
              <a:latin typeface="Times New Roman" pitchFamily="18" charset="0"/>
              <a:cs typeface="Times New Roman" pitchFamily="18" charset="0"/>
            </a:endParaRPr>
          </a:p>
        </p:txBody>
      </p:sp>
      <p:sp>
        <p:nvSpPr>
          <p:cNvPr id="6" name="5 Rectángulo"/>
          <p:cNvSpPr/>
          <p:nvPr/>
        </p:nvSpPr>
        <p:spPr>
          <a:xfrm>
            <a:off x="216099" y="2016274"/>
            <a:ext cx="10369152" cy="707886"/>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lvl="0" algn="just" defTabSz="914400" eaLnBrk="0" fontAlgn="base" hangingPunct="0">
              <a:spcBef>
                <a:spcPct val="0"/>
              </a:spcBef>
              <a:spcAft>
                <a:spcPct val="0"/>
              </a:spcAft>
            </a:pPr>
            <a:r>
              <a:rPr lang="es-VE" b="1" i="1" dirty="0">
                <a:solidFill>
                  <a:srgbClr val="0D0D0D"/>
                </a:solidFill>
                <a:latin typeface="Times New Roman" pitchFamily="18" charset="0"/>
                <a:ea typeface="Calibri" pitchFamily="34" charset="0"/>
                <a:cs typeface="Times New Roman" pitchFamily="18" charset="0"/>
              </a:rPr>
              <a:t>	1-Interruptores de caja moldeada (MCCB):</a:t>
            </a:r>
            <a:r>
              <a:rPr lang="es-VE" dirty="0">
                <a:solidFill>
                  <a:srgbClr val="0D0D0D"/>
                </a:solidFill>
                <a:latin typeface="Times New Roman" pitchFamily="18" charset="0"/>
                <a:ea typeface="Calibri" pitchFamily="34" charset="0"/>
                <a:cs typeface="Times New Roman" pitchFamily="18" charset="0"/>
              </a:rPr>
              <a:t> los cuales son ensamblajes de unidades integrales contenidos en una carcasa de material aislante.</a:t>
            </a:r>
            <a:r>
              <a:rPr lang="es-ES" dirty="0">
                <a:solidFill>
                  <a:srgbClr val="0D0D0D"/>
                </a:solidFill>
                <a:latin typeface="Times New Roman" pitchFamily="18" charset="0"/>
                <a:ea typeface="Calibri" pitchFamily="34" charset="0"/>
                <a:cs typeface="Times New Roman" pitchFamily="18" charset="0"/>
              </a:rPr>
              <a:t> </a:t>
            </a:r>
            <a:endParaRPr lang="es-VE" dirty="0">
              <a:latin typeface="Times New Roman" pitchFamily="18" charset="0"/>
              <a:cs typeface="Times New Roman" pitchFamily="18" charset="0"/>
            </a:endParaRPr>
          </a:p>
        </p:txBody>
      </p:sp>
      <p:sp>
        <p:nvSpPr>
          <p:cNvPr id="8" name="7 Rectángulo"/>
          <p:cNvSpPr/>
          <p:nvPr/>
        </p:nvSpPr>
        <p:spPr>
          <a:xfrm>
            <a:off x="1656259" y="3672458"/>
            <a:ext cx="6984776"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pPr fontAlgn="base"/>
            <a:r>
              <a:rPr lang="es-VE" i="1" dirty="0">
                <a:latin typeface="Times New Roman" pitchFamily="18" charset="0"/>
                <a:cs typeface="Times New Roman" pitchFamily="18" charset="0"/>
              </a:rPr>
              <a:t>Interruptor seccionador para media tensión / aéreos14.4 - 34.5 </a:t>
            </a:r>
            <a:r>
              <a:rPr lang="es-VE" i="1" dirty="0" err="1">
                <a:latin typeface="Times New Roman" pitchFamily="18" charset="0"/>
                <a:cs typeface="Times New Roman" pitchFamily="18" charset="0"/>
              </a:rPr>
              <a:t>kV</a:t>
            </a:r>
            <a:endParaRPr lang="es-VE" i="1" dirty="0">
              <a:latin typeface="Times New Roman" pitchFamily="18" charset="0"/>
              <a:cs typeface="Times New Roman" pitchFamily="18" charset="0"/>
            </a:endParaRPr>
          </a:p>
        </p:txBody>
      </p:sp>
      <p:pic>
        <p:nvPicPr>
          <p:cNvPr id="9" name="8 Imagen" descr="http://venezuelaparatodos.files.wordpress.com/2007/02/escudo-venezuela-2006.JPG"/>
          <p:cNvPicPr>
            <a:picLocks noChangeAspect="1" noChangeArrowheads="1"/>
          </p:cNvPicPr>
          <p:nvPr/>
        </p:nvPicPr>
        <p:blipFill>
          <a:blip r:embed="rId2" cstate="print"/>
          <a:srcRect/>
          <a:stretch>
            <a:fillRect/>
          </a:stretch>
        </p:blipFill>
        <p:spPr bwMode="auto">
          <a:xfrm>
            <a:off x="216099" y="5256634"/>
            <a:ext cx="1656184" cy="17281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85051" y="5256634"/>
            <a:ext cx="1512168"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6552803" y="144066"/>
            <a:ext cx="3816424" cy="432048"/>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3240435" y="4176514"/>
            <a:ext cx="4448175" cy="28384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216099" y="144066"/>
            <a:ext cx="1417568" cy="40011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Aisladores.</a:t>
            </a:r>
            <a:endParaRPr kumimoji="0" lang="es-ES" b="0" i="0" u="none" strike="noStrike" cap="none" normalizeH="0" baseline="0" dirty="0">
              <a:ln>
                <a:noFill/>
              </a:ln>
              <a:solidFill>
                <a:schemeClr val="tx1"/>
              </a:solidFill>
              <a:effectLst/>
              <a:latin typeface="Arial" pitchFamily="34" charset="0"/>
              <a:cs typeface="Arial" pitchFamily="34" charset="0"/>
            </a:endParaRPr>
          </a:p>
        </p:txBody>
      </p:sp>
      <p:sp>
        <p:nvSpPr>
          <p:cNvPr id="63490" name="Rectangle 2"/>
          <p:cNvSpPr>
            <a:spLocks noChangeArrowheads="1"/>
          </p:cNvSpPr>
          <p:nvPr/>
        </p:nvSpPr>
        <p:spPr bwMode="auto">
          <a:xfrm>
            <a:off x="216099" y="936154"/>
            <a:ext cx="10297144" cy="1631216"/>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Los aisladores en las l</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í</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neas de transmisi</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de alta tensi</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sirvan fundamentalmente para sujetar a los conductores de manera que estos no se muevan en sentido longitudinal o transversal, como su nombre lo indica, deben evitara la derivaci</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de la corriente de la l</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í</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nea hacia tierra ya que un aislador defectuoso acarrea perdidas de energ</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í</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 y en consecuencia un aumento del gasto de explotaci</a:t>
            </a:r>
            <a:r>
              <a:rPr kumimoji="0" lang="es-ES" b="0" i="0" u="none" strike="noStrike" cap="none" normalizeH="0" baseline="0" dirty="0">
                <a:ln>
                  <a:noFill/>
                </a:ln>
                <a:solidFill>
                  <a:srgbClr val="0D0D0D"/>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n comercial del sistema.</a:t>
            </a:r>
            <a:endParaRPr kumimoji="0" lang="es-ES" b="0" i="0" u="none" strike="noStrike" cap="none" normalizeH="0" baseline="0" dirty="0">
              <a:ln>
                <a:noFill/>
              </a:ln>
              <a:solidFill>
                <a:schemeClr val="tx1"/>
              </a:solidFill>
              <a:effectLst/>
              <a:latin typeface="Arial" pitchFamily="34" charset="0"/>
              <a:cs typeface="Arial" pitchFamily="34" charset="0"/>
            </a:endParaRPr>
          </a:p>
        </p:txBody>
      </p:sp>
      <p:pic>
        <p:nvPicPr>
          <p:cNvPr id="4" name="3 Imagen"/>
          <p:cNvPicPr/>
          <p:nvPr/>
        </p:nvPicPr>
        <p:blipFill>
          <a:blip r:embed="rId2" cstate="print"/>
          <a:srcRect/>
          <a:stretch>
            <a:fillRect/>
          </a:stretch>
        </p:blipFill>
        <p:spPr bwMode="auto">
          <a:xfrm>
            <a:off x="1584251" y="3384426"/>
            <a:ext cx="7848872" cy="1584176"/>
          </a:xfrm>
          <a:prstGeom prst="rect">
            <a:avLst/>
          </a:prstGeom>
          <a:ln>
            <a:noFill/>
          </a:ln>
          <a:effectLst>
            <a:outerShdw blurRad="292100" dist="139700" dir="2700000" algn="tl" rotWithShape="0">
              <a:srgbClr val="333333">
                <a:alpha val="65000"/>
              </a:srgbClr>
            </a:outerShdw>
          </a:effectLst>
        </p:spPr>
      </p:pic>
      <p:sp>
        <p:nvSpPr>
          <p:cNvPr id="63491" name="Rectangle 3"/>
          <p:cNvSpPr>
            <a:spLocks noChangeArrowheads="1"/>
          </p:cNvSpPr>
          <p:nvPr/>
        </p:nvSpPr>
        <p:spPr bwMode="auto">
          <a:xfrm>
            <a:off x="1224211" y="2808362"/>
            <a:ext cx="8374407" cy="40011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Im</a:t>
            </a:r>
            <a:r>
              <a:rPr kumimoji="0" lang="es-VE" b="1" i="1" u="none" strike="noStrike" cap="none" normalizeH="0" baseline="0" dirty="0">
                <a:ln>
                  <a:noFill/>
                </a:ln>
                <a:solidFill>
                  <a:srgbClr val="0D0D0D"/>
                </a:solidFill>
                <a:effectLst/>
                <a:latin typeface="Calibri"/>
                <a:ea typeface="Calibri" pitchFamily="34" charset="0"/>
                <a:cs typeface="Times New Roman" pitchFamily="18" charset="0"/>
              </a:rPr>
              <a:t>á</a:t>
            </a:r>
            <a:r>
              <a:rPr kumimoji="0" lang="es-VE"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genes de diferentes tipos de aisladores empleados a lo largo de la historia.</a:t>
            </a:r>
            <a:endParaRPr kumimoji="0" lang="es-VE" b="0" i="0" u="none" strike="noStrike" cap="none" normalizeH="0" baseline="0" dirty="0">
              <a:ln>
                <a:noFill/>
              </a:ln>
              <a:solidFill>
                <a:schemeClr val="tx1"/>
              </a:solidFill>
              <a:effectLst/>
              <a:latin typeface="Arial" pitchFamily="34" charset="0"/>
              <a:cs typeface="Arial" pitchFamily="34" charset="0"/>
            </a:endParaRPr>
          </a:p>
        </p:txBody>
      </p:sp>
      <p:pic>
        <p:nvPicPr>
          <p:cNvPr id="6" name="5 Imagen" descr="http://venezuelaparatodos.files.wordpress.com/2007/02/escudo-venezuela-2006.JPG"/>
          <p:cNvPicPr>
            <a:picLocks noChangeAspect="1" noChangeArrowheads="1"/>
          </p:cNvPicPr>
          <p:nvPr/>
        </p:nvPicPr>
        <p:blipFill>
          <a:blip r:embed="rId3" cstate="print"/>
          <a:srcRect/>
          <a:stretch>
            <a:fillRect/>
          </a:stretch>
        </p:blipFill>
        <p:spPr bwMode="auto">
          <a:xfrm>
            <a:off x="144090" y="5328642"/>
            <a:ext cx="1800201" cy="18722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http://1.bp.blogspot.com/-4T-Y6dU6pWQ/U5juE7cLhKI/AAAAAAAAAS4/c58w_ThM8Ms/s1600/Logo%2BUPTJA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1075" y="5328642"/>
            <a:ext cx="1584176" cy="18722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6624811" y="288082"/>
            <a:ext cx="3816424" cy="432048"/>
          </a:xfrm>
          <a:prstGeom prst="rect">
            <a:avLst/>
          </a:prstGeom>
          <a:noFill/>
          <a:ln w="9525">
            <a:noFill/>
            <a:miter lim="800000"/>
            <a:headEnd/>
            <a:tailEnd/>
          </a:ln>
        </p:spPr>
      </p:pic>
      <p:pic>
        <p:nvPicPr>
          <p:cNvPr id="9" name="8 Imagen"/>
          <p:cNvPicPr/>
          <p:nvPr/>
        </p:nvPicPr>
        <p:blipFill>
          <a:blip r:embed="rId6" cstate="print"/>
          <a:srcRect/>
          <a:stretch>
            <a:fillRect/>
          </a:stretch>
        </p:blipFill>
        <p:spPr bwMode="auto">
          <a:xfrm>
            <a:off x="3168427" y="5040610"/>
            <a:ext cx="4624523" cy="190614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4 Imagen"/>
          <p:cNvPicPr/>
          <p:nvPr/>
        </p:nvPicPr>
        <p:blipFill>
          <a:blip r:embed="rId2" cstate="print"/>
          <a:srcRect/>
          <a:stretch>
            <a:fillRect/>
          </a:stretch>
        </p:blipFill>
        <p:spPr bwMode="auto">
          <a:xfrm>
            <a:off x="144091" y="144066"/>
            <a:ext cx="3384376" cy="2304256"/>
          </a:xfrm>
          <a:prstGeom prst="rect">
            <a:avLst/>
          </a:prstGeom>
          <a:ln>
            <a:noFill/>
          </a:ln>
          <a:effectLst>
            <a:outerShdw blurRad="292100" dist="139700" dir="2700000" algn="tl" rotWithShape="0">
              <a:srgbClr val="333333">
                <a:alpha val="65000"/>
              </a:srgbClr>
            </a:outerShdw>
          </a:effectLst>
        </p:spPr>
      </p:pic>
      <p:sp>
        <p:nvSpPr>
          <p:cNvPr id="64515" name="Rectangle 3"/>
          <p:cNvSpPr>
            <a:spLocks noChangeArrowheads="1"/>
          </p:cNvSpPr>
          <p:nvPr/>
        </p:nvSpPr>
        <p:spPr bwMode="auto">
          <a:xfrm>
            <a:off x="144091" y="2592338"/>
            <a:ext cx="3672408" cy="923330"/>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Foto ilustrativa de una cadena de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1800" b="1" i="1"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Aisladores de vidrio, con detalle de acople.</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7" name="6 Imagen"/>
          <p:cNvPicPr/>
          <p:nvPr/>
        </p:nvPicPr>
        <p:blipFill>
          <a:blip r:embed="rId3" cstate="print"/>
          <a:srcRect/>
          <a:stretch>
            <a:fillRect/>
          </a:stretch>
        </p:blipFill>
        <p:spPr bwMode="auto">
          <a:xfrm>
            <a:off x="6264771" y="216074"/>
            <a:ext cx="4176464" cy="2448272"/>
          </a:xfrm>
          <a:prstGeom prst="rect">
            <a:avLst/>
          </a:prstGeom>
          <a:ln>
            <a:noFill/>
          </a:ln>
          <a:effectLst>
            <a:outerShdw blurRad="292100" dist="139700" dir="2700000" algn="tl" rotWithShape="0">
              <a:srgbClr val="333333">
                <a:alpha val="65000"/>
              </a:srgbClr>
            </a:outerShdw>
          </a:effectLst>
        </p:spPr>
      </p:pic>
      <p:sp>
        <p:nvSpPr>
          <p:cNvPr id="64516" name="Rectangle 4"/>
          <p:cNvSpPr>
            <a:spLocks noChangeArrowheads="1"/>
          </p:cNvSpPr>
          <p:nvPr/>
        </p:nvSpPr>
        <p:spPr bwMode="auto">
          <a:xfrm>
            <a:off x="1080195" y="6041870"/>
            <a:ext cx="2736304"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VE" sz="7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VE" sz="1800" b="0" i="0" u="none" strike="noStrike" cap="none" normalizeH="0" baseline="0" dirty="0">
              <a:ln>
                <a:noFill/>
              </a:ln>
              <a:solidFill>
                <a:schemeClr val="tx1"/>
              </a:solidFill>
              <a:effectLst/>
              <a:latin typeface="Arial" pitchFamily="34" charset="0"/>
              <a:cs typeface="Arial" pitchFamily="34" charset="0"/>
            </a:endParaRPr>
          </a:p>
        </p:txBody>
      </p:sp>
      <p:sp>
        <p:nvSpPr>
          <p:cNvPr id="9" name="8 Rectángulo"/>
          <p:cNvSpPr/>
          <p:nvPr/>
        </p:nvSpPr>
        <p:spPr>
          <a:xfrm>
            <a:off x="5976739" y="2808362"/>
            <a:ext cx="4615366" cy="400110"/>
          </a:xfrm>
          <a:prstGeom prst="rect">
            <a:avLst/>
          </a:prstGeom>
        </p:spPr>
        <p:style>
          <a:lnRef idx="2">
            <a:schemeClr val="dk1"/>
          </a:lnRef>
          <a:fillRef idx="1003">
            <a:schemeClr val="lt1"/>
          </a:fillRef>
          <a:effectRef idx="0">
            <a:schemeClr val="dk1"/>
          </a:effectRef>
          <a:fontRef idx="minor">
            <a:schemeClr val="dk1"/>
          </a:fontRef>
        </p:style>
        <p:txBody>
          <a:bodyPr wrap="none">
            <a:spAutoFit/>
          </a:bodyPr>
          <a:lstStyle/>
          <a:p>
            <a:r>
              <a:rPr lang="es-VE" b="1" i="1" dirty="0">
                <a:solidFill>
                  <a:srgbClr val="0D0D0D"/>
                </a:solidFill>
                <a:latin typeface="Times New Roman" pitchFamily="18" charset="0"/>
                <a:ea typeface="Calibri" pitchFamily="34" charset="0"/>
                <a:cs typeface="Times New Roman" pitchFamily="18" charset="0"/>
              </a:rPr>
              <a:t>Corte transversal de un aislador de vidrio.</a:t>
            </a:r>
            <a:endParaRPr lang="es-VE" dirty="0">
              <a:latin typeface="Times New Roman" pitchFamily="18" charset="0"/>
              <a:cs typeface="Times New Roman" pitchFamily="18" charset="0"/>
            </a:endParaRPr>
          </a:p>
        </p:txBody>
      </p:sp>
      <p:pic>
        <p:nvPicPr>
          <p:cNvPr id="10" name="9 Imagen"/>
          <p:cNvPicPr/>
          <p:nvPr/>
        </p:nvPicPr>
        <p:blipFill>
          <a:blip r:embed="rId4" cstate="print"/>
          <a:srcRect/>
          <a:stretch>
            <a:fillRect/>
          </a:stretch>
        </p:blipFill>
        <p:spPr bwMode="auto">
          <a:xfrm>
            <a:off x="3888507" y="3312418"/>
            <a:ext cx="3600400" cy="2952328"/>
          </a:xfrm>
          <a:prstGeom prst="rect">
            <a:avLst/>
          </a:prstGeom>
          <a:ln>
            <a:noFill/>
          </a:ln>
          <a:effectLst>
            <a:outerShdw blurRad="292100" dist="139700" dir="2700000" algn="tl" rotWithShape="0">
              <a:srgbClr val="333333">
                <a:alpha val="65000"/>
              </a:srgbClr>
            </a:outerShdw>
          </a:effectLst>
        </p:spPr>
      </p:pic>
      <p:sp>
        <p:nvSpPr>
          <p:cNvPr id="64517" name="Rectangle 5"/>
          <p:cNvSpPr>
            <a:spLocks noChangeArrowheads="1"/>
          </p:cNvSpPr>
          <p:nvPr/>
        </p:nvSpPr>
        <p:spPr bwMode="auto">
          <a:xfrm>
            <a:off x="4032523" y="6408762"/>
            <a:ext cx="3384451"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Muestra de diferentes tipos de aisladores compuestos.</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3" name="12 Imagen" descr="http://1.bp.blogspot.com/-4T-Y6dU6pWQ/U5juE7cLhKI/AAAAAAAAAS4/c58w_ThM8Ms/s1600/Logo%2BUPTJA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5051" y="5184626"/>
            <a:ext cx="1584176" cy="18002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13 Imagen" descr="http://venezuelaparatodos.files.wordpress.com/2007/02/escudo-venezuela-2006.JPG"/>
          <p:cNvPicPr>
            <a:picLocks noChangeAspect="1" noChangeArrowheads="1"/>
          </p:cNvPicPr>
          <p:nvPr/>
        </p:nvPicPr>
        <p:blipFill>
          <a:blip r:embed="rId6" cstate="print"/>
          <a:srcRect/>
          <a:stretch>
            <a:fillRect/>
          </a:stretch>
        </p:blipFill>
        <p:spPr bwMode="auto">
          <a:xfrm>
            <a:off x="432123" y="5328642"/>
            <a:ext cx="1800201" cy="18722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Imagen 1"/>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216098" y="4824586"/>
            <a:ext cx="3600325" cy="432048"/>
          </a:xfrm>
          <a:prstGeom prst="rect">
            <a:avLst/>
          </a:prstGeom>
          <a:noFill/>
          <a:ln w="9525">
            <a:noFill/>
            <a:miter lim="800000"/>
            <a:headEnd/>
            <a:tailEnd/>
          </a:ln>
        </p:spPr>
      </p:pic>
      <p:pic>
        <p:nvPicPr>
          <p:cNvPr id="16" name="15 Imagen" descr="http://venezuelaparatodos.files.wordpress.com/2007/02/escudo-venezuela-2006.JPG"/>
          <p:cNvPicPr>
            <a:picLocks noChangeAspect="1" noChangeArrowheads="1"/>
          </p:cNvPicPr>
          <p:nvPr/>
        </p:nvPicPr>
        <p:blipFill>
          <a:blip r:embed="rId6" cstate="print"/>
          <a:srcRect/>
          <a:stretch>
            <a:fillRect/>
          </a:stretch>
        </p:blipFill>
        <p:spPr bwMode="auto">
          <a:xfrm>
            <a:off x="584523" y="5481042"/>
            <a:ext cx="1800201" cy="18722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Rectángulo"/>
          <p:cNvSpPr/>
          <p:nvPr/>
        </p:nvSpPr>
        <p:spPr>
          <a:xfrm>
            <a:off x="3312443" y="144066"/>
            <a:ext cx="4176464" cy="40011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s-VE" b="1" dirty="0">
                <a:latin typeface="Times New Roman" pitchFamily="18" charset="0"/>
                <a:cs typeface="Times New Roman" pitchFamily="18" charset="0"/>
              </a:rPr>
              <a:t>Tipos-de-aisladores-según-su-diseño</a:t>
            </a:r>
            <a:r>
              <a:rPr lang="es-VE" dirty="0">
                <a:latin typeface="Times New Roman" pitchFamily="18" charset="0"/>
                <a:cs typeface="Times New Roman" pitchFamily="18" charset="0"/>
              </a:rPr>
              <a:t>.</a:t>
            </a:r>
          </a:p>
        </p:txBody>
      </p:sp>
      <p:sp>
        <p:nvSpPr>
          <p:cNvPr id="4" name="3 Rectángulo"/>
          <p:cNvSpPr/>
          <p:nvPr/>
        </p:nvSpPr>
        <p:spPr>
          <a:xfrm>
            <a:off x="216099" y="648122"/>
            <a:ext cx="8496944"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b="1" i="1" dirty="0">
                <a:latin typeface="Times New Roman" pitchFamily="18" charset="0"/>
                <a:cs typeface="Times New Roman" pitchFamily="18" charset="0"/>
              </a:rPr>
              <a:t>Los aisladores pueden ser clasificados según en el diseño en  que se coloquen:</a:t>
            </a:r>
          </a:p>
        </p:txBody>
      </p:sp>
      <p:sp>
        <p:nvSpPr>
          <p:cNvPr id="6" name="5 Rectángulo"/>
          <p:cNvSpPr/>
          <p:nvPr/>
        </p:nvSpPr>
        <p:spPr>
          <a:xfrm>
            <a:off x="216099" y="1152178"/>
            <a:ext cx="5256584"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dirty="0">
                <a:latin typeface="Times New Roman" pitchFamily="18" charset="0"/>
                <a:cs typeface="Times New Roman" pitchFamily="18" charset="0"/>
              </a:rPr>
              <a:t>Aisladores rígidos  o de soporte (POST TYPE)</a:t>
            </a:r>
          </a:p>
        </p:txBody>
      </p:sp>
      <p:sp>
        <p:nvSpPr>
          <p:cNvPr id="7" name="6 Rectángulo"/>
          <p:cNvSpPr/>
          <p:nvPr/>
        </p:nvSpPr>
        <p:spPr>
          <a:xfrm>
            <a:off x="216099" y="2160290"/>
            <a:ext cx="2844353"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dirty="0">
                <a:latin typeface="Times New Roman" pitchFamily="18" charset="0"/>
                <a:cs typeface="Times New Roman" pitchFamily="18" charset="0"/>
              </a:rPr>
              <a:t>Aisladores de suspensión.</a:t>
            </a:r>
          </a:p>
        </p:txBody>
      </p:sp>
      <p:sp>
        <p:nvSpPr>
          <p:cNvPr id="8" name="7 Rectángulo"/>
          <p:cNvSpPr/>
          <p:nvPr/>
        </p:nvSpPr>
        <p:spPr>
          <a:xfrm>
            <a:off x="216099" y="1656234"/>
            <a:ext cx="5040560" cy="400110"/>
          </a:xfrm>
          <a:prstGeom prst="rect">
            <a:avLst/>
          </a:prstGeom>
        </p:spPr>
        <p:style>
          <a:lnRef idx="2">
            <a:schemeClr val="dk1"/>
          </a:lnRef>
          <a:fillRef idx="1003">
            <a:schemeClr val="lt1"/>
          </a:fillRef>
          <a:effectRef idx="0">
            <a:schemeClr val="dk1"/>
          </a:effectRef>
          <a:fontRef idx="minor">
            <a:schemeClr val="dk1"/>
          </a:fontRef>
        </p:style>
        <p:txBody>
          <a:bodyPr wrap="square">
            <a:spAutoFit/>
          </a:bodyPr>
          <a:lstStyle/>
          <a:p>
            <a:r>
              <a:rPr lang="es-VE" dirty="0">
                <a:latin typeface="Times New Roman" pitchFamily="18" charset="0"/>
                <a:cs typeface="Times New Roman" pitchFamily="18" charset="0"/>
              </a:rPr>
              <a:t>Aisladores de tipo espiga palillo o (PIN TYPE).</a:t>
            </a:r>
          </a:p>
        </p:txBody>
      </p:sp>
      <p:pic>
        <p:nvPicPr>
          <p:cNvPr id="9" name="8 Imagen"/>
          <p:cNvPicPr/>
          <p:nvPr/>
        </p:nvPicPr>
        <p:blipFill>
          <a:blip r:embed="rId2" cstate="print"/>
          <a:srcRect/>
          <a:stretch>
            <a:fillRect/>
          </a:stretch>
        </p:blipFill>
        <p:spPr bwMode="auto">
          <a:xfrm>
            <a:off x="864171" y="2808362"/>
            <a:ext cx="2952328" cy="3384376"/>
          </a:xfrm>
          <a:prstGeom prst="rect">
            <a:avLst/>
          </a:prstGeom>
          <a:ln>
            <a:noFill/>
          </a:ln>
          <a:effectLst>
            <a:outerShdw blurRad="292100" dist="139700" dir="2700000" algn="tl" rotWithShape="0">
              <a:srgbClr val="333333">
                <a:alpha val="65000"/>
              </a:srgbClr>
            </a:outerShdw>
          </a:effectLst>
        </p:spPr>
      </p:pic>
      <p:sp>
        <p:nvSpPr>
          <p:cNvPr id="66561" name="Rectangle 1"/>
          <p:cNvSpPr>
            <a:spLocks noChangeArrowheads="1"/>
          </p:cNvSpPr>
          <p:nvPr/>
        </p:nvSpPr>
        <p:spPr bwMode="auto">
          <a:xfrm>
            <a:off x="936179" y="6336754"/>
            <a:ext cx="2781531"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s-VE" sz="1800" b="1" dirty="0">
                <a:solidFill>
                  <a:srgbClr val="0D0D0D"/>
                </a:solidFill>
                <a:latin typeface="Times New Roman" pitchFamily="18" charset="0"/>
                <a:ea typeface="Calibri" pitchFamily="34" charset="0"/>
                <a:cs typeface="Times New Roman" pitchFamily="18" charset="0"/>
              </a:rPr>
              <a:t>E</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jemplo de un aislante de </a:t>
            </a:r>
          </a:p>
          <a:p>
            <a:pPr marL="0" marR="0" lvl="0" indent="0" algn="l"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Sub Estación POST TIPE</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1" name="10 Imagen"/>
          <p:cNvPicPr/>
          <p:nvPr/>
        </p:nvPicPr>
        <p:blipFill>
          <a:blip r:embed="rId3" cstate="print"/>
          <a:srcRect/>
          <a:stretch>
            <a:fillRect/>
          </a:stretch>
        </p:blipFill>
        <p:spPr bwMode="auto">
          <a:xfrm>
            <a:off x="5832723" y="1440210"/>
            <a:ext cx="2376264" cy="3312368"/>
          </a:xfrm>
          <a:prstGeom prst="rect">
            <a:avLst/>
          </a:prstGeom>
          <a:ln>
            <a:noFill/>
          </a:ln>
          <a:effectLst>
            <a:outerShdw blurRad="292100" dist="139700" dir="2700000" algn="tl" rotWithShape="0">
              <a:srgbClr val="333333">
                <a:alpha val="65000"/>
              </a:srgbClr>
            </a:outerShdw>
          </a:effectLst>
        </p:spPr>
      </p:pic>
      <p:sp>
        <p:nvSpPr>
          <p:cNvPr id="66563" name="Rectangle 3"/>
          <p:cNvSpPr>
            <a:spLocks noChangeArrowheads="1"/>
          </p:cNvSpPr>
          <p:nvPr/>
        </p:nvSpPr>
        <p:spPr bwMode="auto">
          <a:xfrm>
            <a:off x="0" y="0"/>
            <a:ext cx="108013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VE"/>
          </a:p>
        </p:txBody>
      </p:sp>
      <p:sp>
        <p:nvSpPr>
          <p:cNvPr id="66564" name="Rectangle 4"/>
          <p:cNvSpPr>
            <a:spLocks noChangeArrowheads="1"/>
          </p:cNvSpPr>
          <p:nvPr/>
        </p:nvSpPr>
        <p:spPr bwMode="auto">
          <a:xfrm>
            <a:off x="6840835" y="4968602"/>
            <a:ext cx="3694281"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Ejemplo aisladores de Sub Estación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 POST-TYPE.</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5" name="14 Imagen"/>
          <p:cNvPicPr/>
          <p:nvPr/>
        </p:nvPicPr>
        <p:blipFill>
          <a:blip r:embed="rId4" cstate="print"/>
          <a:srcRect/>
          <a:stretch>
            <a:fillRect/>
          </a:stretch>
        </p:blipFill>
        <p:spPr bwMode="auto">
          <a:xfrm>
            <a:off x="8353003" y="1440210"/>
            <a:ext cx="2301354" cy="3312368"/>
          </a:xfrm>
          <a:prstGeom prst="rect">
            <a:avLst/>
          </a:prstGeom>
          <a:ln>
            <a:noFill/>
          </a:ln>
          <a:effectLst>
            <a:outerShdw blurRad="292100" dist="139700" dir="2700000" algn="tl" rotWithShape="0">
              <a:srgbClr val="333333">
                <a:alpha val="65000"/>
              </a:srgbClr>
            </a:outerShdw>
          </a:effectLst>
        </p:spPr>
      </p:pic>
      <p:pic>
        <p:nvPicPr>
          <p:cNvPr id="16" name="15 Imagen" descr="http://venezuelaparatodos.files.wordpress.com/2007/02/escudo-venezuela-2006.JPG"/>
          <p:cNvPicPr>
            <a:picLocks noChangeAspect="1" noChangeArrowheads="1"/>
          </p:cNvPicPr>
          <p:nvPr/>
        </p:nvPicPr>
        <p:blipFill>
          <a:blip r:embed="rId5" cstate="print"/>
          <a:srcRect/>
          <a:stretch>
            <a:fillRect/>
          </a:stretch>
        </p:blipFill>
        <p:spPr bwMode="auto">
          <a:xfrm>
            <a:off x="7200875" y="5832698"/>
            <a:ext cx="1440160" cy="1368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8" name="17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5091" y="5688682"/>
            <a:ext cx="1440235" cy="15122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9" name="Imagen 1"/>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432123" y="0"/>
            <a:ext cx="2664221" cy="432048"/>
          </a:xfrm>
          <a:prstGeom prst="rect">
            <a:avLst/>
          </a:prstGeom>
          <a:noFill/>
          <a:ln w="9525">
            <a:noFill/>
            <a:miter lim="800000"/>
            <a:headEnd/>
            <a:tailEnd/>
          </a:ln>
        </p:spPr>
      </p:pic>
      <p:pic>
        <p:nvPicPr>
          <p:cNvPr id="20" name="19 Imagen" descr="http://venezuelaparatodos.files.wordpress.com/2007/02/escudo-venezuela-2006.JPG"/>
          <p:cNvPicPr>
            <a:picLocks noChangeAspect="1" noChangeArrowheads="1"/>
          </p:cNvPicPr>
          <p:nvPr/>
        </p:nvPicPr>
        <p:blipFill>
          <a:blip r:embed="rId5" cstate="print"/>
          <a:srcRect/>
          <a:stretch>
            <a:fillRect/>
          </a:stretch>
        </p:blipFill>
        <p:spPr bwMode="auto">
          <a:xfrm>
            <a:off x="7353275" y="5985098"/>
            <a:ext cx="1440160" cy="1368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p:cNvPicPr/>
          <p:nvPr/>
        </p:nvPicPr>
        <p:blipFill>
          <a:blip r:embed="rId2" cstate="print"/>
          <a:srcRect/>
          <a:stretch>
            <a:fillRect/>
          </a:stretch>
        </p:blipFill>
        <p:spPr bwMode="auto">
          <a:xfrm rot="5400000">
            <a:off x="1119397" y="-471200"/>
            <a:ext cx="2621690" cy="3996238"/>
          </a:xfrm>
          <a:prstGeom prst="rect">
            <a:avLst/>
          </a:prstGeom>
          <a:ln>
            <a:noFill/>
          </a:ln>
          <a:effectLst>
            <a:outerShdw blurRad="292100" dist="139700" dir="2700000" algn="tl" rotWithShape="0">
              <a:srgbClr val="333333">
                <a:alpha val="65000"/>
              </a:srgbClr>
            </a:outerShdw>
          </a:effectLst>
        </p:spPr>
      </p:pic>
      <p:sp>
        <p:nvSpPr>
          <p:cNvPr id="67585" name="Rectangle 1"/>
          <p:cNvSpPr>
            <a:spLocks noChangeArrowheads="1"/>
          </p:cNvSpPr>
          <p:nvPr/>
        </p:nvSpPr>
        <p:spPr bwMode="auto">
          <a:xfrm>
            <a:off x="288107" y="2952378"/>
            <a:ext cx="4132542" cy="369332"/>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VE" sz="1800" b="1" dirty="0">
                <a:solidFill>
                  <a:srgbClr val="0D0D0D"/>
                </a:solidFill>
                <a:latin typeface="Times New Roman" pitchFamily="18" charset="0"/>
                <a:ea typeface="Calibri" pitchFamily="34" charset="0"/>
                <a:cs typeface="Times New Roman" pitchFamily="18" charset="0"/>
              </a:rPr>
              <a:t>E</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jemplo de un aislante tipo POST-TIPE</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4" name="3 Imagen"/>
          <p:cNvPicPr/>
          <p:nvPr/>
        </p:nvPicPr>
        <p:blipFill>
          <a:blip r:embed="rId3" cstate="print"/>
          <a:srcRect/>
          <a:stretch>
            <a:fillRect/>
          </a:stretch>
        </p:blipFill>
        <p:spPr bwMode="auto">
          <a:xfrm>
            <a:off x="5616699" y="432098"/>
            <a:ext cx="4968552" cy="1728192"/>
          </a:xfrm>
          <a:prstGeom prst="rect">
            <a:avLst/>
          </a:prstGeom>
          <a:ln>
            <a:noFill/>
          </a:ln>
          <a:effectLst>
            <a:outerShdw blurRad="292100" dist="139700" dir="2700000" algn="tl" rotWithShape="0">
              <a:srgbClr val="333333">
                <a:alpha val="65000"/>
              </a:srgbClr>
            </a:outerShdw>
          </a:effectLst>
        </p:spPr>
      </p:pic>
      <p:sp>
        <p:nvSpPr>
          <p:cNvPr id="67586" name="Rectangle 2"/>
          <p:cNvSpPr>
            <a:spLocks noChangeArrowheads="1"/>
          </p:cNvSpPr>
          <p:nvPr/>
        </p:nvSpPr>
        <p:spPr bwMode="auto">
          <a:xfrm>
            <a:off x="6264771" y="2376314"/>
            <a:ext cx="3694473" cy="646331"/>
          </a:xfrm>
          <a:prstGeom prst="rect">
            <a:avLst/>
          </a:prstGeom>
          <a:ln>
            <a:headEnd/>
            <a:tailEnd/>
          </a:ln>
        </p:spPr>
        <p:style>
          <a:lnRef idx="2">
            <a:schemeClr val="dk1"/>
          </a:lnRef>
          <a:fillRef idx="1003">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VE" sz="1800" b="1" dirty="0">
                <a:latin typeface="Times New Roman" pitchFamily="18" charset="0"/>
                <a:ea typeface="Calibri" pitchFamily="34" charset="0"/>
                <a:cs typeface="Times New Roman" pitchFamily="18" charset="0"/>
              </a:rPr>
              <a:t>A</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islador de suspensión,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Aislador </a:t>
            </a:r>
            <a:r>
              <a:rPr kumimoji="0" lang="es-VE" sz="18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Asus</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15kv, 23 </a:t>
            </a:r>
            <a:r>
              <a:rPr kumimoji="0" lang="es-VE" sz="18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kv</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y 34.5 </a:t>
            </a:r>
            <a:r>
              <a:rPr kumimoji="0" lang="es-VE" sz="18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kv</a:t>
            </a:r>
            <a:r>
              <a:rPr kumimoji="0" lang="es-VE" sz="18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67587" name="Rectangle 3"/>
          <p:cNvSpPr>
            <a:spLocks noChangeArrowheads="1"/>
          </p:cNvSpPr>
          <p:nvPr/>
        </p:nvSpPr>
        <p:spPr bwMode="auto">
          <a:xfrm>
            <a:off x="2664371" y="6192738"/>
            <a:ext cx="5637121" cy="369332"/>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VE" sz="1800" b="1" dirty="0">
                <a:solidFill>
                  <a:srgbClr val="0D0D0D"/>
                </a:solidFill>
                <a:latin typeface="Times New Roman" pitchFamily="18" charset="0"/>
                <a:ea typeface="Calibri" pitchFamily="34" charset="0"/>
                <a:cs typeface="Times New Roman" pitchFamily="18" charset="0"/>
              </a:rPr>
              <a:t>N</a:t>
            </a:r>
            <a:r>
              <a:rPr kumimoji="0" lang="es-VE" sz="1800" b="1" i="0" u="none" strike="noStrike" cap="none" normalizeH="0" baseline="0" dirty="0">
                <a:ln>
                  <a:noFill/>
                </a:ln>
                <a:solidFill>
                  <a:srgbClr val="0D0D0D"/>
                </a:solidFill>
                <a:effectLst/>
                <a:latin typeface="Times New Roman" pitchFamily="18" charset="0"/>
                <a:ea typeface="Calibri" pitchFamily="34" charset="0"/>
                <a:cs typeface="Times New Roman" pitchFamily="18" charset="0"/>
              </a:rPr>
              <a:t>úmero de elementos aislantes empleados típicamente. </a:t>
            </a:r>
            <a:endParaRPr kumimoji="0" lang="es-VE" sz="1800"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7" name="6 Tabla"/>
          <p:cNvGraphicFramePr>
            <a:graphicFrameLocks noGrp="1"/>
          </p:cNvGraphicFramePr>
          <p:nvPr/>
        </p:nvGraphicFramePr>
        <p:xfrm>
          <a:off x="2088307" y="3600450"/>
          <a:ext cx="6840760" cy="2455164"/>
        </p:xfrm>
        <a:graphic>
          <a:graphicData uri="http://schemas.openxmlformats.org/drawingml/2006/table">
            <a:tbl>
              <a:tblPr>
                <a:tableStyleId>{D7AC3CCA-C797-4891-BE02-D94E43425B78}</a:tableStyleId>
              </a:tblPr>
              <a:tblGrid>
                <a:gridCol w="3889571">
                  <a:extLst>
                    <a:ext uri="{9D8B030D-6E8A-4147-A177-3AD203B41FA5}">
                      <a16:colId xmlns:a16="http://schemas.microsoft.com/office/drawing/2014/main" val="20000"/>
                    </a:ext>
                  </a:extLst>
                </a:gridCol>
                <a:gridCol w="2951189">
                  <a:extLst>
                    <a:ext uri="{9D8B030D-6E8A-4147-A177-3AD203B41FA5}">
                      <a16:colId xmlns:a16="http://schemas.microsoft.com/office/drawing/2014/main" val="20001"/>
                    </a:ext>
                  </a:extLst>
                </a:gridCol>
              </a:tblGrid>
              <a:tr h="0">
                <a:tc>
                  <a:txBody>
                    <a:bodyPr/>
                    <a:lstStyle/>
                    <a:p>
                      <a:pPr algn="ctr">
                        <a:lnSpc>
                          <a:spcPct val="115000"/>
                        </a:lnSpc>
                        <a:spcAft>
                          <a:spcPts val="0"/>
                        </a:spcAft>
                      </a:pPr>
                      <a:r>
                        <a:rPr lang="es-VE" sz="2400" b="1" i="1" dirty="0"/>
                        <a:t>Voltaje en operación (KV)</a:t>
                      </a:r>
                      <a:endParaRPr lang="es-VE" sz="2400" b="1" i="1" dirty="0">
                        <a:latin typeface="Arial Black" pitchFamily="34" charset="0"/>
                        <a:ea typeface="Calibri"/>
                        <a:cs typeface="Times New Roman"/>
                      </a:endParaRPr>
                    </a:p>
                  </a:txBody>
                  <a:tcPr marL="68580" marR="68580" marT="0" marB="0"/>
                </a:tc>
                <a:tc>
                  <a:txBody>
                    <a:bodyPr/>
                    <a:lstStyle/>
                    <a:p>
                      <a:pPr algn="ctr">
                        <a:lnSpc>
                          <a:spcPct val="115000"/>
                        </a:lnSpc>
                        <a:spcAft>
                          <a:spcPts val="0"/>
                        </a:spcAft>
                      </a:pPr>
                      <a:r>
                        <a:rPr lang="es-VE" sz="2400" b="1" i="1" dirty="0"/>
                        <a:t>Numero de aislantes</a:t>
                      </a:r>
                      <a:endParaRPr lang="es-VE" sz="2400" b="1" i="1" dirty="0">
                        <a:latin typeface="Arial Black" pitchFamily="34" charset="0"/>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algn="ctr">
                        <a:lnSpc>
                          <a:spcPct val="115000"/>
                        </a:lnSpc>
                        <a:spcAft>
                          <a:spcPts val="0"/>
                        </a:spcAft>
                      </a:pPr>
                      <a:r>
                        <a:rPr lang="es-VE" sz="2400" b="1" i="0" dirty="0"/>
                        <a:t>115</a:t>
                      </a:r>
                      <a:endParaRPr lang="es-VE" sz="2400" b="1" i="0" dirty="0">
                        <a:latin typeface="Arial Black" pitchFamily="34" charset="0"/>
                        <a:ea typeface="Calibri"/>
                        <a:cs typeface="Times New Roman"/>
                      </a:endParaRPr>
                    </a:p>
                  </a:txBody>
                  <a:tcPr marL="68580" marR="68580" marT="0" marB="0"/>
                </a:tc>
                <a:tc>
                  <a:txBody>
                    <a:bodyPr/>
                    <a:lstStyle/>
                    <a:p>
                      <a:pPr algn="ctr">
                        <a:lnSpc>
                          <a:spcPct val="115000"/>
                        </a:lnSpc>
                        <a:spcAft>
                          <a:spcPts val="0"/>
                        </a:spcAft>
                      </a:pPr>
                      <a:r>
                        <a:rPr lang="es-VE" sz="2400" b="1" i="0" dirty="0"/>
                        <a:t>9</a:t>
                      </a:r>
                      <a:endParaRPr lang="es-VE" sz="2400" b="1" i="0" dirty="0">
                        <a:latin typeface="Arial Black" pitchFamily="34" charset="0"/>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algn="ctr">
                        <a:lnSpc>
                          <a:spcPct val="115000"/>
                        </a:lnSpc>
                        <a:spcAft>
                          <a:spcPts val="0"/>
                        </a:spcAft>
                      </a:pPr>
                      <a:r>
                        <a:rPr lang="es-VE" sz="2400" b="1" i="0" dirty="0"/>
                        <a:t>230</a:t>
                      </a:r>
                      <a:endParaRPr lang="es-VE" sz="2400" b="1" i="0" dirty="0">
                        <a:latin typeface="Arial Black" pitchFamily="34" charset="0"/>
                        <a:ea typeface="Calibri"/>
                        <a:cs typeface="Times New Roman"/>
                      </a:endParaRPr>
                    </a:p>
                  </a:txBody>
                  <a:tcPr marL="68580" marR="68580" marT="0" marB="0"/>
                </a:tc>
                <a:tc>
                  <a:txBody>
                    <a:bodyPr/>
                    <a:lstStyle/>
                    <a:p>
                      <a:pPr algn="ctr">
                        <a:lnSpc>
                          <a:spcPct val="115000"/>
                        </a:lnSpc>
                        <a:spcAft>
                          <a:spcPts val="0"/>
                        </a:spcAft>
                      </a:pPr>
                      <a:r>
                        <a:rPr lang="es-VE" sz="2400" b="1" i="0" dirty="0"/>
                        <a:t>16</a:t>
                      </a:r>
                      <a:endParaRPr lang="es-VE" sz="2400" b="1" i="0" dirty="0">
                        <a:latin typeface="Arial Black" pitchFamily="34" charset="0"/>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algn="ctr">
                        <a:lnSpc>
                          <a:spcPct val="115000"/>
                        </a:lnSpc>
                        <a:spcAft>
                          <a:spcPts val="0"/>
                        </a:spcAft>
                      </a:pPr>
                      <a:r>
                        <a:rPr lang="es-VE" sz="2400" b="1" i="0" dirty="0"/>
                        <a:t>400</a:t>
                      </a:r>
                      <a:endParaRPr lang="es-VE" sz="2400" b="1" i="0" dirty="0">
                        <a:latin typeface="Arial Black" pitchFamily="34" charset="0"/>
                        <a:ea typeface="Calibri"/>
                        <a:cs typeface="Times New Roman"/>
                      </a:endParaRPr>
                    </a:p>
                  </a:txBody>
                  <a:tcPr marL="68580" marR="68580" marT="0" marB="0"/>
                </a:tc>
                <a:tc>
                  <a:txBody>
                    <a:bodyPr/>
                    <a:lstStyle/>
                    <a:p>
                      <a:pPr algn="ctr">
                        <a:lnSpc>
                          <a:spcPct val="115000"/>
                        </a:lnSpc>
                        <a:spcAft>
                          <a:spcPts val="0"/>
                        </a:spcAft>
                      </a:pPr>
                      <a:r>
                        <a:rPr lang="es-VE" sz="2400" b="1" i="0" dirty="0"/>
                        <a:t>24</a:t>
                      </a:r>
                      <a:endParaRPr lang="es-VE" sz="2400" b="1" i="0" dirty="0">
                        <a:latin typeface="Arial Black" pitchFamily="34" charset="0"/>
                        <a:ea typeface="Calibri"/>
                        <a:cs typeface="Times New Roman"/>
                      </a:endParaRPr>
                    </a:p>
                  </a:txBody>
                  <a:tcPr marL="68580" marR="68580" marT="0" marB="0"/>
                </a:tc>
                <a:extLst>
                  <a:ext uri="{0D108BD9-81ED-4DB2-BD59-A6C34878D82A}">
                    <a16:rowId xmlns:a16="http://schemas.microsoft.com/office/drawing/2014/main" val="10003"/>
                  </a:ext>
                </a:extLst>
              </a:tr>
              <a:tr h="0">
                <a:tc>
                  <a:txBody>
                    <a:bodyPr/>
                    <a:lstStyle/>
                    <a:p>
                      <a:pPr algn="ctr">
                        <a:lnSpc>
                          <a:spcPct val="115000"/>
                        </a:lnSpc>
                        <a:spcAft>
                          <a:spcPts val="0"/>
                        </a:spcAft>
                      </a:pPr>
                      <a:r>
                        <a:rPr lang="es-VE" sz="2400" b="1" i="0"/>
                        <a:t>765</a:t>
                      </a:r>
                      <a:endParaRPr lang="es-VE" sz="2400" b="1" i="0">
                        <a:latin typeface="Arial Black" pitchFamily="34" charset="0"/>
                        <a:ea typeface="Calibri"/>
                        <a:cs typeface="Times New Roman"/>
                      </a:endParaRPr>
                    </a:p>
                  </a:txBody>
                  <a:tcPr marL="68580" marR="68580" marT="0" marB="0"/>
                </a:tc>
                <a:tc>
                  <a:txBody>
                    <a:bodyPr/>
                    <a:lstStyle/>
                    <a:p>
                      <a:pPr algn="ctr">
                        <a:lnSpc>
                          <a:spcPct val="115000"/>
                        </a:lnSpc>
                        <a:spcAft>
                          <a:spcPts val="0"/>
                        </a:spcAft>
                      </a:pPr>
                      <a:r>
                        <a:rPr lang="es-VE" sz="2400" b="1" i="0" dirty="0"/>
                        <a:t>42</a:t>
                      </a:r>
                      <a:endParaRPr lang="es-VE" sz="2400" b="1" i="0" dirty="0">
                        <a:latin typeface="Arial Black" pitchFamily="34" charset="0"/>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pic>
        <p:nvPicPr>
          <p:cNvPr id="8" name="7 Imagen" descr="http://venezuelaparatodos.files.wordpress.com/2007/02/escudo-venezuela-2006.JPG"/>
          <p:cNvPicPr>
            <a:picLocks noChangeAspect="1" noChangeArrowheads="1"/>
          </p:cNvPicPr>
          <p:nvPr/>
        </p:nvPicPr>
        <p:blipFill>
          <a:blip r:embed="rId4" cstate="print"/>
          <a:srcRect/>
          <a:stretch>
            <a:fillRect/>
          </a:stretch>
        </p:blipFill>
        <p:spPr bwMode="auto">
          <a:xfrm>
            <a:off x="216099" y="5616674"/>
            <a:ext cx="1440160" cy="1368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Imagen 1"/>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5112643" y="6552778"/>
            <a:ext cx="3816424" cy="432048"/>
          </a:xfrm>
          <a:prstGeom prst="rect">
            <a:avLst/>
          </a:prstGeom>
          <a:noFill/>
          <a:ln w="9525">
            <a:noFill/>
            <a:miter lim="800000"/>
            <a:headEnd/>
            <a:tailEnd/>
          </a:ln>
        </p:spPr>
      </p:pic>
      <p:pic>
        <p:nvPicPr>
          <p:cNvPr id="11" name="10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89107" y="5616674"/>
            <a:ext cx="1296069" cy="1368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1 Imagen" descr="elementocadena"/>
          <p:cNvPicPr/>
          <p:nvPr/>
        </p:nvPicPr>
        <p:blipFill>
          <a:blip r:embed="rId2" cstate="print"/>
          <a:srcRect/>
          <a:stretch>
            <a:fillRect/>
          </a:stretch>
        </p:blipFill>
        <p:spPr bwMode="auto">
          <a:xfrm>
            <a:off x="360115" y="288082"/>
            <a:ext cx="10153128" cy="6768752"/>
          </a:xfrm>
          <a:prstGeom prst="rect">
            <a:avLst/>
          </a:prstGeom>
          <a:ln>
            <a:noFill/>
          </a:ln>
          <a:effectLst>
            <a:outerShdw blurRad="292100" dist="139700" dir="2700000" algn="tl" rotWithShape="0">
              <a:srgbClr val="333333">
                <a:alpha val="65000"/>
              </a:srgbClr>
            </a:outerShdw>
          </a:effectLst>
        </p:spPr>
      </p:pic>
      <p:pic>
        <p:nvPicPr>
          <p:cNvPr id="3" name="2 Imagen" descr="http://venezuelaparatodos.files.wordpress.com/2007/02/escudo-venezuela-2006.JPG"/>
          <p:cNvPicPr>
            <a:picLocks noChangeAspect="1" noChangeArrowheads="1"/>
          </p:cNvPicPr>
          <p:nvPr/>
        </p:nvPicPr>
        <p:blipFill>
          <a:blip r:embed="rId3" cstate="print"/>
          <a:srcRect/>
          <a:stretch>
            <a:fillRect/>
          </a:stretch>
        </p:blipFill>
        <p:spPr bwMode="auto">
          <a:xfrm>
            <a:off x="432123" y="5616674"/>
            <a:ext cx="1440160" cy="1368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Imagen 1"/>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4680595" y="6696794"/>
            <a:ext cx="3816424" cy="288032"/>
          </a:xfrm>
          <a:prstGeom prst="rect">
            <a:avLst/>
          </a:prstGeom>
          <a:noFill/>
          <a:ln w="9525">
            <a:noFill/>
            <a:miter lim="800000"/>
            <a:headEnd/>
            <a:tailEnd/>
          </a:ln>
        </p:spPr>
      </p:pic>
      <p:pic>
        <p:nvPicPr>
          <p:cNvPr id="5" name="4 Imagen" descr="http://1.bp.blogspot.com/-4T-Y6dU6pWQ/U5juE7cLhKI/AAAAAAAAAS4/c58w_ThM8Ms/s1600/Logo%2BUPTJA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01075" y="5760690"/>
            <a:ext cx="1296069" cy="12241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5" descr="aislador$20de$20ceramica"/>
          <p:cNvPicPr>
            <a:picLocks noChangeAspect="1" noChangeArrowheads="1"/>
          </p:cNvPicPr>
          <p:nvPr/>
        </p:nvPicPr>
        <p:blipFill>
          <a:blip r:embed="rId2" cstate="print"/>
          <a:srcRect/>
          <a:stretch>
            <a:fillRect/>
          </a:stretch>
        </p:blipFill>
        <p:spPr bwMode="auto">
          <a:xfrm>
            <a:off x="216099" y="4176514"/>
            <a:ext cx="3600400" cy="2809230"/>
          </a:xfrm>
          <a:prstGeom prst="rect">
            <a:avLst/>
          </a:prstGeom>
          <a:noFill/>
          <a:ln w="9525">
            <a:noFill/>
            <a:miter lim="800000"/>
            <a:headEnd/>
            <a:tailEnd/>
          </a:ln>
        </p:spPr>
      </p:pic>
      <p:sp>
        <p:nvSpPr>
          <p:cNvPr id="3" name="Text Box 7"/>
          <p:cNvSpPr txBox="1">
            <a:spLocks noChangeArrowheads="1"/>
          </p:cNvSpPr>
          <p:nvPr/>
        </p:nvSpPr>
        <p:spPr bwMode="auto">
          <a:xfrm>
            <a:off x="5040635" y="6336754"/>
            <a:ext cx="1582738" cy="457200"/>
          </a:xfrm>
          <a:prstGeom prst="rect">
            <a:avLst/>
          </a:prstGeom>
          <a:ln>
            <a:headEnd/>
            <a:tailEnd/>
          </a:ln>
        </p:spPr>
        <p:style>
          <a:lnRef idx="2">
            <a:schemeClr val="dk1"/>
          </a:lnRef>
          <a:fillRef idx="1003">
            <a:schemeClr val="lt1"/>
          </a:fillRef>
          <a:effectRef idx="0">
            <a:schemeClr val="dk1"/>
          </a:effectRef>
          <a:fontRef idx="minor">
            <a:schemeClr val="dk1"/>
          </a:fontRef>
        </p:style>
        <p:txBody>
          <a:bodyPr>
            <a:spAutoFit/>
          </a:bodyPr>
          <a:lstStyle>
            <a:defPPr>
              <a:defRPr lang="es-E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a:spcBef>
                <a:spcPct val="50000"/>
              </a:spcBef>
              <a:defRPr/>
            </a:pPr>
            <a:r>
              <a:rPr lang="es-MX" sz="2400" b="1" i="1" dirty="0">
                <a:latin typeface="Times New Roman" pitchFamily="18" charset="0"/>
                <a:cs typeface="Times New Roman" pitchFamily="18" charset="0"/>
              </a:rPr>
              <a:t>Cerámica</a:t>
            </a:r>
            <a:endParaRPr lang="es-ES" sz="2400" b="1" i="1" dirty="0">
              <a:latin typeface="Times New Roman" pitchFamily="18" charset="0"/>
              <a:cs typeface="Times New Roman" pitchFamily="18" charset="0"/>
            </a:endParaRPr>
          </a:p>
        </p:txBody>
      </p:sp>
      <p:pic>
        <p:nvPicPr>
          <p:cNvPr id="4" name="Picture 10" descr="aislador-de-vidrio-templado-tipo-suspension-con-horquilla-y-ojo-239790n0"/>
          <p:cNvPicPr>
            <a:picLocks noChangeAspect="1" noChangeArrowheads="1"/>
          </p:cNvPicPr>
          <p:nvPr/>
        </p:nvPicPr>
        <p:blipFill>
          <a:blip r:embed="rId3" cstate="print"/>
          <a:srcRect/>
          <a:stretch>
            <a:fillRect/>
          </a:stretch>
        </p:blipFill>
        <p:spPr bwMode="auto">
          <a:xfrm>
            <a:off x="7272883" y="288082"/>
            <a:ext cx="3312368" cy="2520280"/>
          </a:xfrm>
          <a:prstGeom prst="rect">
            <a:avLst/>
          </a:prstGeom>
          <a:noFill/>
          <a:ln w="9525">
            <a:noFill/>
            <a:miter lim="800000"/>
            <a:headEnd/>
            <a:tailEnd/>
          </a:ln>
        </p:spPr>
      </p:pic>
      <p:sp>
        <p:nvSpPr>
          <p:cNvPr id="5" name="Text Box 11"/>
          <p:cNvSpPr txBox="1">
            <a:spLocks noChangeArrowheads="1"/>
          </p:cNvSpPr>
          <p:nvPr/>
        </p:nvSpPr>
        <p:spPr bwMode="auto">
          <a:xfrm>
            <a:off x="8857059" y="2952378"/>
            <a:ext cx="1152525" cy="457200"/>
          </a:xfrm>
          <a:prstGeom prst="rect">
            <a:avLst/>
          </a:prstGeom>
          <a:ln>
            <a:headEnd/>
            <a:tailEnd/>
          </a:ln>
        </p:spPr>
        <p:style>
          <a:lnRef idx="2">
            <a:schemeClr val="dk1"/>
          </a:lnRef>
          <a:fillRef idx="1003">
            <a:schemeClr val="lt1"/>
          </a:fillRef>
          <a:effectRef idx="0">
            <a:schemeClr val="dk1"/>
          </a:effectRef>
          <a:fontRef idx="minor">
            <a:schemeClr val="dk1"/>
          </a:fontRef>
        </p:style>
        <p:txBody>
          <a:bodyPr>
            <a:spAutoFit/>
          </a:bodyPr>
          <a:lstStyle>
            <a:defPPr>
              <a:defRPr lang="es-E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a:spcBef>
                <a:spcPct val="50000"/>
              </a:spcBef>
            </a:pPr>
            <a:r>
              <a:rPr lang="es-MX" sz="2400" b="1" i="1" dirty="0">
                <a:latin typeface="Times New Roman" pitchFamily="18" charset="0"/>
                <a:cs typeface="Times New Roman" pitchFamily="18" charset="0"/>
              </a:rPr>
              <a:t>Vidrio</a:t>
            </a:r>
            <a:endParaRPr lang="es-ES" sz="2400" b="1" i="1" dirty="0">
              <a:latin typeface="Times New Roman" pitchFamily="18" charset="0"/>
              <a:cs typeface="Times New Roman" pitchFamily="18" charset="0"/>
            </a:endParaRPr>
          </a:p>
        </p:txBody>
      </p:sp>
      <p:pic>
        <p:nvPicPr>
          <p:cNvPr id="6" name="Picture 13" descr="imagen33"/>
          <p:cNvPicPr>
            <a:picLocks noChangeAspect="1" noChangeArrowheads="1"/>
          </p:cNvPicPr>
          <p:nvPr/>
        </p:nvPicPr>
        <p:blipFill>
          <a:blip r:embed="rId4" cstate="print"/>
          <a:srcRect/>
          <a:stretch>
            <a:fillRect/>
          </a:stretch>
        </p:blipFill>
        <p:spPr bwMode="auto">
          <a:xfrm>
            <a:off x="288107" y="288082"/>
            <a:ext cx="3456384" cy="2664296"/>
          </a:xfrm>
          <a:prstGeom prst="rect">
            <a:avLst/>
          </a:prstGeom>
          <a:noFill/>
          <a:ln w="9525">
            <a:noFill/>
            <a:miter lim="800000"/>
            <a:headEnd/>
            <a:tailEnd/>
          </a:ln>
        </p:spPr>
      </p:pic>
      <p:sp>
        <p:nvSpPr>
          <p:cNvPr id="7" name="Text Box 14"/>
          <p:cNvSpPr txBox="1">
            <a:spLocks noChangeArrowheads="1"/>
          </p:cNvSpPr>
          <p:nvPr/>
        </p:nvSpPr>
        <p:spPr bwMode="auto">
          <a:xfrm>
            <a:off x="1152203" y="3024386"/>
            <a:ext cx="1440159" cy="461665"/>
          </a:xfrm>
          <a:prstGeom prst="rect">
            <a:avLst/>
          </a:prstGeom>
          <a:ln>
            <a:headEnd/>
            <a:tailEnd/>
          </a:ln>
        </p:spPr>
        <p:style>
          <a:lnRef idx="2">
            <a:schemeClr val="dk1"/>
          </a:lnRef>
          <a:fillRef idx="1003">
            <a:schemeClr val="lt1"/>
          </a:fillRef>
          <a:effectRef idx="0">
            <a:schemeClr val="dk1"/>
          </a:effectRef>
          <a:fontRef idx="minor">
            <a:schemeClr val="dk1"/>
          </a:fontRef>
        </p:style>
        <p:txBody>
          <a:bodyPr wrap="square">
            <a:spAutoFit/>
          </a:bodyPr>
          <a:lstStyle>
            <a:defPPr>
              <a:defRPr lang="es-E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a:spcBef>
                <a:spcPct val="50000"/>
              </a:spcBef>
            </a:pPr>
            <a:r>
              <a:rPr lang="es-MX" sz="2400" b="1" i="1" dirty="0">
                <a:latin typeface="Times New Roman" pitchFamily="18" charset="0"/>
                <a:cs typeface="Times New Roman" pitchFamily="18" charset="0"/>
              </a:rPr>
              <a:t>Polímero</a:t>
            </a:r>
            <a:endParaRPr lang="es-ES" sz="2400" b="1" i="1" dirty="0">
              <a:latin typeface="Times New Roman" pitchFamily="18" charset="0"/>
              <a:cs typeface="Times New Roman" pitchFamily="18" charset="0"/>
            </a:endParaRPr>
          </a:p>
        </p:txBody>
      </p:sp>
      <p:pic>
        <p:nvPicPr>
          <p:cNvPr id="8" name="Picture 8" descr="Dis_Suspension_Porcelain_Insulators_Normal_Type_"/>
          <p:cNvPicPr>
            <a:picLocks noChangeAspect="1" noChangeArrowheads="1"/>
          </p:cNvPicPr>
          <p:nvPr/>
        </p:nvPicPr>
        <p:blipFill>
          <a:blip r:embed="rId5" cstate="print"/>
          <a:srcRect/>
          <a:stretch>
            <a:fillRect/>
          </a:stretch>
        </p:blipFill>
        <p:spPr bwMode="auto">
          <a:xfrm>
            <a:off x="7416899" y="4104506"/>
            <a:ext cx="3167881" cy="2884859"/>
          </a:xfrm>
          <a:prstGeom prst="rect">
            <a:avLst/>
          </a:prstGeom>
          <a:noFill/>
          <a:ln w="9525">
            <a:noFill/>
            <a:miter lim="800000"/>
            <a:headEnd/>
            <a:tailEnd/>
          </a:ln>
        </p:spPr>
      </p:pic>
      <p:pic>
        <p:nvPicPr>
          <p:cNvPr id="9" name="8 Imagen" descr="http://1.bp.blogspot.com/-4T-Y6dU6pWQ/U5juE7cLhKI/AAAAAAAAAS4/c58w_ThM8Ms/s1600/Logo%2BUPTJA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32523" y="648122"/>
            <a:ext cx="1656184"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descr="http://venezuelaparatodos.files.wordpress.com/2007/02/escudo-venezuela-2006.JPG"/>
          <p:cNvPicPr>
            <a:picLocks noChangeAspect="1" noChangeArrowheads="1"/>
          </p:cNvPicPr>
          <p:nvPr/>
        </p:nvPicPr>
        <p:blipFill>
          <a:blip r:embed="rId7" cstate="print"/>
          <a:srcRect/>
          <a:stretch>
            <a:fillRect/>
          </a:stretch>
        </p:blipFill>
        <p:spPr bwMode="auto">
          <a:xfrm>
            <a:off x="5400675" y="2232298"/>
            <a:ext cx="1656184" cy="187220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Imagen 1"/>
          <p:cNvPicPr>
            <a:picLocks noChangeAspect="1" noChangeArrowheads="1"/>
          </p:cNvPicPr>
          <p:nvPr/>
        </p:nvPicPr>
        <p:blipFill>
          <a:blip r:embed="rId8" cstate="print">
            <a:clrChange>
              <a:clrFrom>
                <a:srgbClr val="FDFDFD"/>
              </a:clrFrom>
              <a:clrTo>
                <a:srgbClr val="FDFDFD">
                  <a:alpha val="0"/>
                </a:srgbClr>
              </a:clrTo>
            </a:clrChange>
          </a:blip>
          <a:srcRect/>
          <a:stretch>
            <a:fillRect/>
          </a:stretch>
        </p:blipFill>
        <p:spPr bwMode="auto">
          <a:xfrm>
            <a:off x="3816499" y="216074"/>
            <a:ext cx="3456384" cy="504106"/>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2" descr="http://t2.gstatic.com/images?q=tbn:ANd9GcReGUapgvPa67vbqMlt9jvowHMKO5Bp5izPB0Gj-zJKwI_yNxJxKw"/>
          <p:cNvPicPr>
            <a:picLocks noChangeAspect="1" noChangeArrowheads="1"/>
          </p:cNvPicPr>
          <p:nvPr/>
        </p:nvPicPr>
        <p:blipFill>
          <a:blip r:embed="rId2" cstate="print"/>
          <a:srcRect/>
          <a:stretch>
            <a:fillRect/>
          </a:stretch>
        </p:blipFill>
        <p:spPr bwMode="auto">
          <a:xfrm>
            <a:off x="144091" y="0"/>
            <a:ext cx="10657258" cy="7200900"/>
          </a:xfrm>
          <a:prstGeom prst="rect">
            <a:avLst/>
          </a:prstGeom>
          <a:ln>
            <a:noFill/>
          </a:ln>
          <a:effectLst>
            <a:softEdge rad="112500"/>
          </a:effectLst>
        </p:spPr>
      </p:pic>
      <p:sp>
        <p:nvSpPr>
          <p:cNvPr id="9" name="1 Título"/>
          <p:cNvSpPr txBox="1">
            <a:spLocks/>
          </p:cNvSpPr>
          <p:nvPr/>
        </p:nvSpPr>
        <p:spPr>
          <a:xfrm>
            <a:off x="7056859" y="5472658"/>
            <a:ext cx="3437374" cy="1426975"/>
          </a:xfrm>
          <a:prstGeom prst="rect">
            <a:avLst/>
          </a:prstGeom>
          <a:solidFill>
            <a:schemeClr val="bg2">
              <a:lumMod val="75000"/>
            </a:schemeClr>
          </a:solidFill>
        </p:spPr>
        <p:style>
          <a:lnRef idx="3">
            <a:schemeClr val="lt1"/>
          </a:lnRef>
          <a:fillRef idx="1">
            <a:schemeClr val="dk1"/>
          </a:fillRef>
          <a:effectRef idx="1">
            <a:schemeClr val="dk1"/>
          </a:effectRef>
          <a:fontRef idx="minor">
            <a:schemeClr val="lt1"/>
          </a:fontRef>
        </p:style>
        <p:txBody>
          <a:bodyPr lIns="51435" tIns="51435" rIns="51435" bIns="51435">
            <a:normAutofit fontScale="90000" lnSpcReduction="10000"/>
          </a:bodyPr>
          <a:lstStyle/>
          <a:p>
            <a:pPr algn="ctr">
              <a:defRPr/>
            </a:pPr>
            <a:r>
              <a:rPr lang="es-VE" sz="5200" b="1" i="1" cap="all" dirty="0">
                <a:ln w="5000" cmpd="sng">
                  <a:solidFill>
                    <a:schemeClr val="accent1">
                      <a:tint val="80000"/>
                      <a:shade val="99000"/>
                      <a:satMod val="500000"/>
                    </a:schemeClr>
                  </a:solidFill>
                  <a:prstDash val="solid"/>
                </a:ln>
                <a:solidFill>
                  <a:srgbClr val="FFFF00"/>
                </a:solidFill>
              </a:rPr>
              <a:t>POR SU Atención</a:t>
            </a:r>
          </a:p>
        </p:txBody>
      </p:sp>
      <p:pic>
        <p:nvPicPr>
          <p:cNvPr id="4" name="3 Imagen" descr="http://1.bp.blogspot.com/-4T-Y6dU6pWQ/U5juE7cLhKI/AAAAAAAAAS4/c58w_ThM8Ms/s1600/Logo%2BUPTJA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4463" y="4389322"/>
            <a:ext cx="2519864" cy="256075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2" descr="http://vidasana.masverdedigital.com/wp-content/uploads/2011/09/electricidad2.jpg"/>
          <p:cNvPicPr>
            <a:picLocks noChangeAspect="1" noChangeArrowheads="1"/>
          </p:cNvPicPr>
          <p:nvPr/>
        </p:nvPicPr>
        <p:blipFill>
          <a:blip r:embed="rId4" cstate="print"/>
          <a:srcRect/>
          <a:stretch>
            <a:fillRect/>
          </a:stretch>
        </p:blipFill>
        <p:spPr bwMode="auto">
          <a:xfrm>
            <a:off x="7128867" y="3168402"/>
            <a:ext cx="3386066" cy="2060798"/>
          </a:xfrm>
          <a:prstGeom prst="roundRect">
            <a:avLst>
              <a:gd name="adj" fmla="val 16667"/>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Picture 11" descr="http://root404.com/wp-content/uploads/2014/05/electricidad-588x257.jpg"/>
          <p:cNvPicPr>
            <a:picLocks noChangeAspect="1" noChangeArrowheads="1"/>
          </p:cNvPicPr>
          <p:nvPr/>
        </p:nvPicPr>
        <p:blipFill>
          <a:blip r:embed="rId5" cstate="print"/>
          <a:srcRect/>
          <a:stretch>
            <a:fillRect/>
          </a:stretch>
        </p:blipFill>
        <p:spPr bwMode="auto">
          <a:xfrm>
            <a:off x="6264771" y="360090"/>
            <a:ext cx="4176464"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1176</TotalTime>
  <Words>4189</Words>
  <Application>Microsoft Office PowerPoint</Application>
  <PresentationFormat>Personalizado</PresentationFormat>
  <Paragraphs>365</Paragraphs>
  <Slides>55</Slides>
  <Notes>0</Notes>
  <HiddenSlides>0</HiddenSlides>
  <MMClips>2</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55</vt:i4>
      </vt:variant>
    </vt:vector>
  </HeadingPairs>
  <TitlesOfParts>
    <vt:vector size="66" baseType="lpstr">
      <vt:lpstr>Algerian</vt:lpstr>
      <vt:lpstr>Arial</vt:lpstr>
      <vt:lpstr>Arial Black</vt:lpstr>
      <vt:lpstr>Calibri</vt:lpstr>
      <vt:lpstr>Lucida Sans Unicode</vt:lpstr>
      <vt:lpstr>Times New Roman</vt:lpstr>
      <vt:lpstr>Verdana</vt:lpstr>
      <vt:lpstr>Wingdings</vt:lpstr>
      <vt:lpstr>Wingdings 2</vt:lpstr>
      <vt:lpstr>Wingdings 3</vt:lpstr>
      <vt:lpstr>Concurrencia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PC</dc:creator>
  <cp:lastModifiedBy>User</cp:lastModifiedBy>
  <cp:revision>123</cp:revision>
  <dcterms:created xsi:type="dcterms:W3CDTF">2015-01-17T12:39:53Z</dcterms:created>
  <dcterms:modified xsi:type="dcterms:W3CDTF">2024-05-02T01:50:35Z</dcterms:modified>
</cp:coreProperties>
</file>